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handoutMasterIdLst>
    <p:handoutMasterId r:id="rId25"/>
  </p:handoutMasterIdLst>
  <p:sldIdLst>
    <p:sldId id="268" r:id="rId2"/>
    <p:sldId id="361" r:id="rId3"/>
    <p:sldId id="338" r:id="rId4"/>
    <p:sldId id="326" r:id="rId5"/>
    <p:sldId id="328" r:id="rId6"/>
    <p:sldId id="341" r:id="rId7"/>
    <p:sldId id="363" r:id="rId8"/>
    <p:sldId id="353" r:id="rId9"/>
    <p:sldId id="360" r:id="rId10"/>
    <p:sldId id="364" r:id="rId11"/>
    <p:sldId id="356" r:id="rId12"/>
    <p:sldId id="344" r:id="rId13"/>
    <p:sldId id="345" r:id="rId14"/>
    <p:sldId id="346" r:id="rId15"/>
    <p:sldId id="347" r:id="rId16"/>
    <p:sldId id="359" r:id="rId17"/>
    <p:sldId id="349" r:id="rId18"/>
    <p:sldId id="350" r:id="rId19"/>
    <p:sldId id="351" r:id="rId20"/>
    <p:sldId id="352" r:id="rId21"/>
    <p:sldId id="368" r:id="rId22"/>
    <p:sldId id="291" r:id="rId23"/>
  </p:sldIdLst>
  <p:sldSz cx="9144000" cy="6858000" type="screen4x3"/>
  <p:notesSz cx="7010400" cy="92964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ie Price" initials="CP" lastIdx="1" clrIdx="0">
    <p:extLst>
      <p:ext uri="{19B8F6BF-5375-455C-9EA6-DF929625EA0E}">
        <p15:presenceInfo xmlns:p15="http://schemas.microsoft.com/office/powerpoint/2012/main" userId="S-1-5-21-1872262018-136071002-860360866-2127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EC171F"/>
    <a:srgbClr val="FFCC00"/>
    <a:srgbClr val="009F44"/>
    <a:srgbClr val="CC3300"/>
    <a:srgbClr val="00FFCC"/>
    <a:srgbClr val="43AFC0"/>
    <a:srgbClr val="437DC0"/>
    <a:srgbClr val="CC99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80572" autoAdjust="0"/>
  </p:normalViewPr>
  <p:slideViewPr>
    <p:cSldViewPr snapToGrid="0">
      <p:cViewPr varScale="1">
        <p:scale>
          <a:sx n="90" d="100"/>
          <a:sy n="90" d="100"/>
        </p:scale>
        <p:origin x="1638" y="9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5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price\Desktop\Work%20In%20Progress\Strategy%20-%20CI\Division\13-14%20WBL%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price\Desktop\Work%20In%20Progress\Strategy%20-%20CI\Division\13-14%20WBL%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price\Desktop\Work%20In%20Progress\Strategy%20-%20CI\Division\13-14%20WBL%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price\Desktop\Work%20In%20Progress\Strategy%20-%20CI\Division\13-14%20WBL%20Data.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r>
              <a:rPr lang="en-US" sz="1400"/>
              <a:t>Use of Blackboard Sections</a:t>
            </a:r>
          </a:p>
        </c:rich>
      </c:tx>
      <c:layout/>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'1.1 Effective Teaching Practice'!$A$18</c:f>
              <c:strCache>
                <c:ptCount val="1"/>
                <c:pt idx="0">
                  <c:v>Blackboard Sections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'1.1 Effective Teaching Practice'!$B$17:$C$17</c:f>
              <c:strCache>
                <c:ptCount val="2"/>
                <c:pt idx="0">
                  <c:v>2013-14</c:v>
                </c:pt>
                <c:pt idx="1">
                  <c:v>2014-15 (Jul-Dec)</c:v>
                </c:pt>
              </c:strCache>
            </c:strRef>
          </c:cat>
          <c:val>
            <c:numRef>
              <c:f>'1.1 Effective Teaching Practice'!$B$18:$C$18</c:f>
              <c:numCache>
                <c:formatCode>General</c:formatCode>
                <c:ptCount val="2"/>
                <c:pt idx="0">
                  <c:v>228</c:v>
                </c:pt>
                <c:pt idx="1">
                  <c:v>349</c:v>
                </c:pt>
              </c:numCache>
            </c:numRef>
          </c:val>
        </c:ser>
        <c:dLbls>
          <c:dLblPos val="inEnd"/>
          <c:showLegendKey val="0"/>
          <c:showVal val="1"/>
          <c:showCatName val="0"/>
          <c:showSerName val="0"/>
          <c:showPercent val="0"/>
          <c:showBubbleSize val="0"/>
        </c:dLbls>
        <c:gapWidth val="65"/>
        <c:axId val="334607576"/>
        <c:axId val="334607968"/>
      </c:barChart>
      <c:catAx>
        <c:axId val="33460757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34607968"/>
        <c:crosses val="autoZero"/>
        <c:auto val="1"/>
        <c:lblAlgn val="ctr"/>
        <c:lblOffset val="100"/>
        <c:noMultiLvlLbl val="0"/>
      </c:catAx>
      <c:valAx>
        <c:axId val="33460796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3460757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 Classrooms with</a:t>
            </a:r>
          </a:p>
          <a:p>
            <a:pPr>
              <a:defRPr/>
            </a:pPr>
            <a:r>
              <a:rPr lang="en-US"/>
              <a:t>No Natural Light</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'1.3 Contemporary Learning Space'!$A$7</c:f>
              <c:strCache>
                <c:ptCount val="1"/>
                <c:pt idx="0">
                  <c:v>Elementary</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'1.3 Contemporary Learning Space'!$B$6</c:f>
              <c:numCache>
                <c:formatCode>[$-409]mmm\-yy;@</c:formatCode>
                <c:ptCount val="1"/>
                <c:pt idx="0">
                  <c:v>41865</c:v>
                </c:pt>
              </c:numCache>
            </c:numRef>
          </c:cat>
          <c:val>
            <c:numRef>
              <c:f>'1.3 Contemporary Learning Space'!$B$7</c:f>
              <c:numCache>
                <c:formatCode>General</c:formatCode>
                <c:ptCount val="1"/>
                <c:pt idx="0">
                  <c:v>2</c:v>
                </c:pt>
              </c:numCache>
            </c:numRef>
          </c:val>
        </c:ser>
        <c:ser>
          <c:idx val="1"/>
          <c:order val="1"/>
          <c:tx>
            <c:strRef>
              <c:f>'1.3 Contemporary Learning Space'!$A$8</c:f>
              <c:strCache>
                <c:ptCount val="1"/>
                <c:pt idx="0">
                  <c:v>Middle</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'1.3 Contemporary Learning Space'!$B$6</c:f>
              <c:numCache>
                <c:formatCode>[$-409]mmm\-yy;@</c:formatCode>
                <c:ptCount val="1"/>
                <c:pt idx="0">
                  <c:v>41865</c:v>
                </c:pt>
              </c:numCache>
            </c:numRef>
          </c:cat>
          <c:val>
            <c:numRef>
              <c:f>'1.3 Contemporary Learning Space'!$B$8</c:f>
              <c:numCache>
                <c:formatCode>General</c:formatCode>
                <c:ptCount val="1"/>
                <c:pt idx="0">
                  <c:v>17</c:v>
                </c:pt>
              </c:numCache>
            </c:numRef>
          </c:val>
        </c:ser>
        <c:ser>
          <c:idx val="2"/>
          <c:order val="2"/>
          <c:tx>
            <c:strRef>
              <c:f>'1.3 Contemporary Learning Space'!$A$9</c:f>
              <c:strCache>
                <c:ptCount val="1"/>
                <c:pt idx="0">
                  <c:v>High</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'1.3 Contemporary Learning Space'!$B$6</c:f>
              <c:numCache>
                <c:formatCode>[$-409]mmm\-yy;@</c:formatCode>
                <c:ptCount val="1"/>
                <c:pt idx="0">
                  <c:v>41865</c:v>
                </c:pt>
              </c:numCache>
            </c:numRef>
          </c:cat>
          <c:val>
            <c:numRef>
              <c:f>'1.3 Contemporary Learning Space'!$B$9</c:f>
              <c:numCache>
                <c:formatCode>General</c:formatCode>
                <c:ptCount val="1"/>
                <c:pt idx="0">
                  <c:v>17</c:v>
                </c:pt>
              </c:numCache>
            </c:numRef>
          </c:val>
        </c:ser>
        <c:dLbls>
          <c:dLblPos val="inEnd"/>
          <c:showLegendKey val="0"/>
          <c:showVal val="1"/>
          <c:showCatName val="0"/>
          <c:showSerName val="0"/>
          <c:showPercent val="0"/>
          <c:showBubbleSize val="0"/>
        </c:dLbls>
        <c:gapWidth val="65"/>
        <c:axId val="334602088"/>
        <c:axId val="334603656"/>
      </c:barChart>
      <c:dateAx>
        <c:axId val="334602088"/>
        <c:scaling>
          <c:orientation val="minMax"/>
        </c:scaling>
        <c:delete val="0"/>
        <c:axPos val="b"/>
        <c:numFmt formatCode="[$-409]mmm\-yy;@" sourceLinked="1"/>
        <c:majorTickMark val="out"/>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34603656"/>
        <c:crosses val="autoZero"/>
        <c:auto val="1"/>
        <c:lblOffset val="100"/>
        <c:baseTimeUnit val="days"/>
      </c:dateAx>
      <c:valAx>
        <c:axId val="33460365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3460208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 Classrooms with </a:t>
            </a:r>
          </a:p>
          <a:p>
            <a:pPr>
              <a:defRPr/>
            </a:pPr>
            <a:r>
              <a:rPr lang="en-US"/>
              <a:t>No Choice &amp; Comfort</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'1.3 Contemporary Learning Space'!$A$16</c:f>
              <c:strCache>
                <c:ptCount val="1"/>
                <c:pt idx="0">
                  <c:v>Elementary</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'1.3 Contemporary Learning Space'!$B$15</c:f>
              <c:numCache>
                <c:formatCode>[$-409]mmm\-yy;@</c:formatCode>
                <c:ptCount val="1"/>
                <c:pt idx="0">
                  <c:v>41865</c:v>
                </c:pt>
              </c:numCache>
            </c:numRef>
          </c:cat>
          <c:val>
            <c:numRef>
              <c:f>'1.3 Contemporary Learning Space'!$B$16</c:f>
              <c:numCache>
                <c:formatCode>General</c:formatCode>
                <c:ptCount val="1"/>
                <c:pt idx="0">
                  <c:v>12</c:v>
                </c:pt>
              </c:numCache>
            </c:numRef>
          </c:val>
        </c:ser>
        <c:ser>
          <c:idx val="1"/>
          <c:order val="1"/>
          <c:tx>
            <c:strRef>
              <c:f>'1.3 Contemporary Learning Space'!$A$17</c:f>
              <c:strCache>
                <c:ptCount val="1"/>
                <c:pt idx="0">
                  <c:v>Middle</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'1.3 Contemporary Learning Space'!$B$15</c:f>
              <c:numCache>
                <c:formatCode>[$-409]mmm\-yy;@</c:formatCode>
                <c:ptCount val="1"/>
                <c:pt idx="0">
                  <c:v>41865</c:v>
                </c:pt>
              </c:numCache>
            </c:numRef>
          </c:cat>
          <c:val>
            <c:numRef>
              <c:f>'1.3 Contemporary Learning Space'!$B$17</c:f>
              <c:numCache>
                <c:formatCode>General</c:formatCode>
                <c:ptCount val="1"/>
                <c:pt idx="0">
                  <c:v>80</c:v>
                </c:pt>
              </c:numCache>
            </c:numRef>
          </c:val>
        </c:ser>
        <c:ser>
          <c:idx val="2"/>
          <c:order val="2"/>
          <c:tx>
            <c:strRef>
              <c:f>'1.3 Contemporary Learning Space'!$A$18</c:f>
              <c:strCache>
                <c:ptCount val="1"/>
                <c:pt idx="0">
                  <c:v>High</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'1.3 Contemporary Learning Space'!$B$15</c:f>
              <c:numCache>
                <c:formatCode>[$-409]mmm\-yy;@</c:formatCode>
                <c:ptCount val="1"/>
                <c:pt idx="0">
                  <c:v>41865</c:v>
                </c:pt>
              </c:numCache>
            </c:numRef>
          </c:cat>
          <c:val>
            <c:numRef>
              <c:f>'1.3 Contemporary Learning Space'!$B$18</c:f>
              <c:numCache>
                <c:formatCode>General</c:formatCode>
                <c:ptCount val="1"/>
                <c:pt idx="0">
                  <c:v>43</c:v>
                </c:pt>
              </c:numCache>
            </c:numRef>
          </c:val>
        </c:ser>
        <c:dLbls>
          <c:dLblPos val="inEnd"/>
          <c:showLegendKey val="0"/>
          <c:showVal val="1"/>
          <c:showCatName val="0"/>
          <c:showSerName val="0"/>
          <c:showPercent val="0"/>
          <c:showBubbleSize val="0"/>
        </c:dLbls>
        <c:gapWidth val="65"/>
        <c:axId val="334604048"/>
        <c:axId val="334604440"/>
      </c:barChart>
      <c:dateAx>
        <c:axId val="334604048"/>
        <c:scaling>
          <c:orientation val="minMax"/>
        </c:scaling>
        <c:delete val="0"/>
        <c:axPos val="b"/>
        <c:numFmt formatCode="[$-409]mmm\-yy;@" sourceLinked="1"/>
        <c:majorTickMark val="out"/>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34604440"/>
        <c:crosses val="autoZero"/>
        <c:auto val="1"/>
        <c:lblOffset val="100"/>
        <c:baseTimeUnit val="days"/>
      </c:dateAx>
      <c:valAx>
        <c:axId val="33460444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3460404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Student</a:t>
            </a:r>
            <a:r>
              <a:rPr lang="en-US" baseline="0"/>
              <a:t> / Technology Ratio</a:t>
            </a:r>
            <a:endParaRPr lang="en-US"/>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lineChart>
        <c:grouping val="standard"/>
        <c:varyColors val="0"/>
        <c:ser>
          <c:idx val="0"/>
          <c:order val="0"/>
          <c:tx>
            <c:strRef>
              <c:f>'1.3 Contemporary Learning Space'!$A$24</c:f>
              <c:strCache>
                <c:ptCount val="1"/>
                <c:pt idx="0">
                  <c:v># Students per</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'1.3 Contemporary Learning Space'!$B$23:$D$23</c:f>
              <c:strCache>
                <c:ptCount val="3"/>
                <c:pt idx="0">
                  <c:v>2011-12</c:v>
                </c:pt>
                <c:pt idx="1">
                  <c:v>2012-13</c:v>
                </c:pt>
                <c:pt idx="2">
                  <c:v>2013-14</c:v>
                </c:pt>
              </c:strCache>
            </c:strRef>
          </c:cat>
          <c:val>
            <c:numRef>
              <c:f>'1.3 Contemporary Learning Space'!$B$24:$D$24</c:f>
              <c:numCache>
                <c:formatCode>General</c:formatCode>
                <c:ptCount val="3"/>
                <c:pt idx="0">
                  <c:v>3</c:v>
                </c:pt>
                <c:pt idx="1">
                  <c:v>3</c:v>
                </c:pt>
                <c:pt idx="2">
                  <c:v>2.5</c:v>
                </c:pt>
              </c:numCache>
            </c:numRef>
          </c:val>
          <c:smooth val="0"/>
        </c:ser>
        <c:dLbls>
          <c:dLblPos val="ctr"/>
          <c:showLegendKey val="0"/>
          <c:showVal val="1"/>
          <c:showCatName val="0"/>
          <c:showSerName val="0"/>
          <c:showPercent val="0"/>
          <c:showBubbleSize val="0"/>
        </c:dLbls>
        <c:marker val="1"/>
        <c:smooth val="0"/>
        <c:axId val="334606008"/>
        <c:axId val="334606400"/>
      </c:lineChart>
      <c:catAx>
        <c:axId val="3346060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334606400"/>
        <c:crosses val="autoZero"/>
        <c:auto val="1"/>
        <c:lblAlgn val="ctr"/>
        <c:lblOffset val="100"/>
        <c:noMultiLvlLbl val="0"/>
      </c:catAx>
      <c:valAx>
        <c:axId val="33460640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3460600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102455-CE4C-4F4A-8F7C-7A7762BB84D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115EBF5-CC05-4192-8701-DCE659562B4C}">
      <dgm:prSet phldrT="[Text]" custT="1">
        <dgm:style>
          <a:lnRef idx="3">
            <a:schemeClr val="lt1"/>
          </a:lnRef>
          <a:fillRef idx="1">
            <a:schemeClr val="accent2"/>
          </a:fillRef>
          <a:effectRef idx="1">
            <a:schemeClr val="accent2"/>
          </a:effectRef>
          <a:fontRef idx="minor">
            <a:schemeClr val="lt1"/>
          </a:fontRef>
        </dgm:style>
      </dgm:prSet>
      <dgm:spPr>
        <a:ln>
          <a:noFill/>
        </a:ln>
      </dgm:spPr>
      <dgm:t>
        <a:bodyPr/>
        <a:lstStyle/>
        <a:p>
          <a:pPr algn="ctr">
            <a:lnSpc>
              <a:spcPct val="90000"/>
            </a:lnSpc>
            <a:spcBef>
              <a:spcPts val="0"/>
            </a:spcBef>
            <a:spcAft>
              <a:spcPts val="600"/>
            </a:spcAft>
          </a:pPr>
          <a:r>
            <a:rPr lang="en-US" sz="3200" b="1" dirty="0" smtClean="0"/>
            <a:t>MISSION</a:t>
          </a:r>
          <a:endParaRPr lang="en-US" sz="2000" b="1" dirty="0" smtClean="0"/>
        </a:p>
        <a:p>
          <a:pPr algn="ctr">
            <a:lnSpc>
              <a:spcPct val="90000"/>
            </a:lnSpc>
            <a:spcBef>
              <a:spcPts val="0"/>
            </a:spcBef>
            <a:spcAft>
              <a:spcPts val="0"/>
            </a:spcAft>
          </a:pPr>
          <a:r>
            <a:rPr lang="en-US" sz="2000" dirty="0" smtClean="0"/>
            <a:t>​The core purpose of </a:t>
          </a:r>
          <a:br>
            <a:rPr lang="en-US" sz="2000" dirty="0" smtClean="0"/>
          </a:br>
          <a:r>
            <a:rPr lang="en-US" sz="2000" dirty="0" smtClean="0"/>
            <a:t>Albemarle County Public Schools </a:t>
          </a:r>
          <a:br>
            <a:rPr lang="en-US" sz="2000" dirty="0" smtClean="0"/>
          </a:br>
          <a:r>
            <a:rPr lang="en-US" sz="2000" dirty="0" smtClean="0"/>
            <a:t>is to establish a community </a:t>
          </a:r>
          <a:br>
            <a:rPr lang="en-US" sz="2000" dirty="0" smtClean="0"/>
          </a:br>
          <a:r>
            <a:rPr lang="en-US" sz="2000" dirty="0" smtClean="0"/>
            <a:t>of learners and learning, </a:t>
          </a:r>
          <a:br>
            <a:rPr lang="en-US" sz="2000" dirty="0" smtClean="0"/>
          </a:br>
          <a:r>
            <a:rPr lang="en-US" sz="2000" dirty="0" smtClean="0"/>
            <a:t>through relationships, </a:t>
          </a:r>
          <a:br>
            <a:rPr lang="en-US" sz="2000" dirty="0" smtClean="0"/>
          </a:br>
          <a:r>
            <a:rPr lang="en-US" sz="2000" dirty="0" smtClean="0"/>
            <a:t>relevance and rigor, </a:t>
          </a:r>
          <a:br>
            <a:rPr lang="en-US" sz="2000" dirty="0" smtClean="0"/>
          </a:br>
          <a:r>
            <a:rPr lang="en-US" sz="2000" dirty="0" smtClean="0"/>
            <a:t>one student at a time.</a:t>
          </a:r>
          <a:endParaRPr lang="en-US" sz="2000" dirty="0"/>
        </a:p>
      </dgm:t>
    </dgm:pt>
    <dgm:pt modelId="{77D35BF8-94B0-464D-BEE3-5BB6CA181535}" type="parTrans" cxnId="{DFEBE8BE-C270-4ED6-86CC-4397988952E2}">
      <dgm:prSet/>
      <dgm:spPr/>
      <dgm:t>
        <a:bodyPr/>
        <a:lstStyle/>
        <a:p>
          <a:pPr algn="ctr">
            <a:lnSpc>
              <a:spcPct val="90000"/>
            </a:lnSpc>
            <a:spcBef>
              <a:spcPts val="0"/>
            </a:spcBef>
            <a:spcAft>
              <a:spcPts val="0"/>
            </a:spcAft>
          </a:pPr>
          <a:endParaRPr lang="en-US" sz="2000"/>
        </a:p>
      </dgm:t>
    </dgm:pt>
    <dgm:pt modelId="{C8E2517B-D01F-4904-9FDF-450A4604509C}" type="sibTrans" cxnId="{DFEBE8BE-C270-4ED6-86CC-4397988952E2}">
      <dgm:prSet/>
      <dgm:spPr/>
      <dgm:t>
        <a:bodyPr/>
        <a:lstStyle/>
        <a:p>
          <a:pPr algn="ctr">
            <a:lnSpc>
              <a:spcPct val="90000"/>
            </a:lnSpc>
            <a:spcBef>
              <a:spcPts val="0"/>
            </a:spcBef>
            <a:spcAft>
              <a:spcPts val="0"/>
            </a:spcAft>
          </a:pPr>
          <a:endParaRPr lang="en-US" sz="2000"/>
        </a:p>
      </dgm:t>
    </dgm:pt>
    <dgm:pt modelId="{C877C532-BAFC-42C9-9B27-DF3F41282B44}">
      <dgm:prSet phldrT="[Text]" custT="1">
        <dgm:style>
          <a:lnRef idx="3">
            <a:schemeClr val="lt1"/>
          </a:lnRef>
          <a:fillRef idx="1">
            <a:schemeClr val="accent3"/>
          </a:fillRef>
          <a:effectRef idx="1">
            <a:schemeClr val="accent3"/>
          </a:effectRef>
          <a:fontRef idx="minor">
            <a:schemeClr val="lt1"/>
          </a:fontRef>
        </dgm:style>
      </dgm:prSet>
      <dgm:spPr>
        <a:ln>
          <a:noFill/>
        </a:ln>
      </dgm:spPr>
      <dgm:t>
        <a:bodyPr/>
        <a:lstStyle/>
        <a:p>
          <a:pPr algn="ctr">
            <a:lnSpc>
              <a:spcPct val="90000"/>
            </a:lnSpc>
            <a:spcBef>
              <a:spcPts val="0"/>
            </a:spcBef>
            <a:spcAft>
              <a:spcPts val="600"/>
            </a:spcAft>
          </a:pPr>
          <a:r>
            <a:rPr lang="en-US" sz="3200" b="1" dirty="0" smtClean="0"/>
            <a:t>VALUES</a:t>
          </a:r>
          <a:endParaRPr lang="en-US" sz="2000" b="1" dirty="0" smtClean="0"/>
        </a:p>
        <a:p>
          <a:pPr algn="ctr">
            <a:lnSpc>
              <a:spcPct val="90000"/>
            </a:lnSpc>
            <a:spcBef>
              <a:spcPts val="0"/>
            </a:spcBef>
            <a:spcAft>
              <a:spcPts val="0"/>
            </a:spcAft>
          </a:pPr>
          <a:r>
            <a:rPr lang="en-US" sz="2000" dirty="0" smtClean="0"/>
            <a:t>Excellence</a:t>
          </a:r>
        </a:p>
        <a:p>
          <a:pPr algn="ctr">
            <a:lnSpc>
              <a:spcPct val="90000"/>
            </a:lnSpc>
            <a:spcBef>
              <a:spcPts val="0"/>
            </a:spcBef>
            <a:spcAft>
              <a:spcPts val="0"/>
            </a:spcAft>
          </a:pPr>
          <a:r>
            <a:rPr lang="en-US" sz="2000" dirty="0" smtClean="0"/>
            <a:t>Young People</a:t>
          </a:r>
        </a:p>
        <a:p>
          <a:pPr algn="ctr">
            <a:lnSpc>
              <a:spcPct val="90000"/>
            </a:lnSpc>
            <a:spcBef>
              <a:spcPts val="0"/>
            </a:spcBef>
            <a:spcAft>
              <a:spcPts val="0"/>
            </a:spcAft>
          </a:pPr>
          <a:r>
            <a:rPr lang="en-US" sz="2000" dirty="0" smtClean="0"/>
            <a:t>Community</a:t>
          </a:r>
        </a:p>
        <a:p>
          <a:pPr algn="ctr">
            <a:lnSpc>
              <a:spcPct val="90000"/>
            </a:lnSpc>
            <a:spcBef>
              <a:spcPts val="0"/>
            </a:spcBef>
            <a:spcAft>
              <a:spcPts val="0"/>
            </a:spcAft>
          </a:pPr>
          <a:r>
            <a:rPr lang="en-US" sz="2000" dirty="0" smtClean="0"/>
            <a:t>Respect</a:t>
          </a:r>
          <a:endParaRPr lang="en-US" sz="2000" dirty="0"/>
        </a:p>
      </dgm:t>
    </dgm:pt>
    <dgm:pt modelId="{A2CB4B53-175D-4ECE-A084-13AF3BD7FF1B}" type="parTrans" cxnId="{B86BF433-EEFB-4FFD-870B-ED24432FE7D3}">
      <dgm:prSet/>
      <dgm:spPr/>
      <dgm:t>
        <a:bodyPr/>
        <a:lstStyle/>
        <a:p>
          <a:pPr algn="ctr">
            <a:lnSpc>
              <a:spcPct val="90000"/>
            </a:lnSpc>
            <a:spcBef>
              <a:spcPts val="0"/>
            </a:spcBef>
            <a:spcAft>
              <a:spcPts val="0"/>
            </a:spcAft>
          </a:pPr>
          <a:endParaRPr lang="en-US" sz="2000"/>
        </a:p>
      </dgm:t>
    </dgm:pt>
    <dgm:pt modelId="{5B44F209-73BE-4366-808C-EEACE749F05C}" type="sibTrans" cxnId="{B86BF433-EEFB-4FFD-870B-ED24432FE7D3}">
      <dgm:prSet/>
      <dgm:spPr/>
      <dgm:t>
        <a:bodyPr/>
        <a:lstStyle/>
        <a:p>
          <a:pPr algn="ctr">
            <a:lnSpc>
              <a:spcPct val="90000"/>
            </a:lnSpc>
            <a:spcBef>
              <a:spcPts val="0"/>
            </a:spcBef>
            <a:spcAft>
              <a:spcPts val="0"/>
            </a:spcAft>
          </a:pPr>
          <a:endParaRPr lang="en-US" sz="2000"/>
        </a:p>
      </dgm:t>
    </dgm:pt>
    <dgm:pt modelId="{96AB73A5-A84D-4FBE-9FD8-280090D65BBC}">
      <dgm:prSet phldrT="[Text]" custT="1">
        <dgm:style>
          <a:lnRef idx="3">
            <a:schemeClr val="lt1"/>
          </a:lnRef>
          <a:fillRef idx="1">
            <a:schemeClr val="accent4"/>
          </a:fillRef>
          <a:effectRef idx="1">
            <a:schemeClr val="accent4"/>
          </a:effectRef>
          <a:fontRef idx="minor">
            <a:schemeClr val="lt1"/>
          </a:fontRef>
        </dgm:style>
      </dgm:prSet>
      <dgm:spPr>
        <a:ln>
          <a:noFill/>
        </a:ln>
      </dgm:spPr>
      <dgm:t>
        <a:bodyPr/>
        <a:lstStyle/>
        <a:p>
          <a:pPr algn="ctr">
            <a:lnSpc>
              <a:spcPct val="90000"/>
            </a:lnSpc>
            <a:spcBef>
              <a:spcPts val="0"/>
            </a:spcBef>
            <a:spcAft>
              <a:spcPts val="600"/>
            </a:spcAft>
          </a:pPr>
          <a:r>
            <a:rPr lang="en-US" sz="3200" b="1" dirty="0" smtClean="0"/>
            <a:t>VISION</a:t>
          </a:r>
          <a:endParaRPr lang="en-US" sz="2000" b="1" dirty="0" smtClean="0"/>
        </a:p>
        <a:p>
          <a:pPr algn="ctr">
            <a:lnSpc>
              <a:spcPct val="90000"/>
            </a:lnSpc>
            <a:spcBef>
              <a:spcPts val="0"/>
            </a:spcBef>
            <a:spcAft>
              <a:spcPts val="0"/>
            </a:spcAft>
          </a:pPr>
          <a:r>
            <a:rPr lang="en-US" sz="2000" dirty="0" smtClean="0"/>
            <a:t>All learners believe </a:t>
          </a:r>
          <a:br>
            <a:rPr lang="en-US" sz="2000" dirty="0" smtClean="0"/>
          </a:br>
          <a:r>
            <a:rPr lang="en-US" sz="2000" dirty="0" smtClean="0"/>
            <a:t>in their power </a:t>
          </a:r>
          <a:br>
            <a:rPr lang="en-US" sz="2000" dirty="0" smtClean="0"/>
          </a:br>
          <a:r>
            <a:rPr lang="en-US" sz="2000" dirty="0" smtClean="0"/>
            <a:t>to embrace learning, </a:t>
          </a:r>
          <a:br>
            <a:rPr lang="en-US" sz="2000" dirty="0" smtClean="0"/>
          </a:br>
          <a:r>
            <a:rPr lang="en-US" sz="2000" dirty="0" smtClean="0"/>
            <a:t>to excel, and </a:t>
          </a:r>
          <a:br>
            <a:rPr lang="en-US" sz="2000" dirty="0" smtClean="0"/>
          </a:br>
          <a:r>
            <a:rPr lang="en-US" sz="2000" dirty="0" smtClean="0"/>
            <a:t>to own their future.</a:t>
          </a:r>
          <a:endParaRPr lang="en-US" sz="2000" dirty="0"/>
        </a:p>
      </dgm:t>
    </dgm:pt>
    <dgm:pt modelId="{93EB7BC9-381A-4288-A1DB-CF45EC2F8778}" type="parTrans" cxnId="{C2ADB284-5861-4072-BA61-F7D51B2B7F4E}">
      <dgm:prSet/>
      <dgm:spPr/>
      <dgm:t>
        <a:bodyPr/>
        <a:lstStyle/>
        <a:p>
          <a:pPr algn="ctr">
            <a:lnSpc>
              <a:spcPct val="90000"/>
            </a:lnSpc>
            <a:spcBef>
              <a:spcPts val="0"/>
            </a:spcBef>
            <a:spcAft>
              <a:spcPts val="0"/>
            </a:spcAft>
          </a:pPr>
          <a:endParaRPr lang="en-US" sz="2000"/>
        </a:p>
      </dgm:t>
    </dgm:pt>
    <dgm:pt modelId="{A7EB2364-B794-4FFE-BAEE-74B2938968DA}" type="sibTrans" cxnId="{C2ADB284-5861-4072-BA61-F7D51B2B7F4E}">
      <dgm:prSet/>
      <dgm:spPr/>
      <dgm:t>
        <a:bodyPr/>
        <a:lstStyle/>
        <a:p>
          <a:pPr algn="ctr">
            <a:lnSpc>
              <a:spcPct val="90000"/>
            </a:lnSpc>
            <a:spcBef>
              <a:spcPts val="0"/>
            </a:spcBef>
            <a:spcAft>
              <a:spcPts val="0"/>
            </a:spcAft>
          </a:pPr>
          <a:endParaRPr lang="en-US" sz="2000"/>
        </a:p>
      </dgm:t>
    </dgm:pt>
    <dgm:pt modelId="{5213C9FC-9E59-4817-B1EB-E845C24F65DF}">
      <dgm:prSet phldrT="[Text]" custT="1">
        <dgm:style>
          <a:lnRef idx="3">
            <a:schemeClr val="lt1"/>
          </a:lnRef>
          <a:fillRef idx="1">
            <a:schemeClr val="accent6"/>
          </a:fillRef>
          <a:effectRef idx="1">
            <a:schemeClr val="accent6"/>
          </a:effectRef>
          <a:fontRef idx="minor">
            <a:schemeClr val="lt1"/>
          </a:fontRef>
        </dgm:style>
      </dgm:prSet>
      <dgm:spPr>
        <a:ln>
          <a:noFill/>
        </a:ln>
      </dgm:spPr>
      <dgm:t>
        <a:bodyPr lIns="0" rIns="0"/>
        <a:lstStyle/>
        <a:p>
          <a:pPr marL="341313" indent="-341313" algn="ctr">
            <a:lnSpc>
              <a:spcPct val="90000"/>
            </a:lnSpc>
            <a:spcBef>
              <a:spcPts val="0"/>
            </a:spcBef>
            <a:spcAft>
              <a:spcPts val="600"/>
            </a:spcAft>
          </a:pPr>
          <a:r>
            <a:rPr lang="en-US" sz="3200" b="1" dirty="0" smtClean="0"/>
            <a:t>OBJECTIVES</a:t>
          </a:r>
          <a:endParaRPr lang="en-US" sz="2000" b="1" dirty="0" smtClean="0"/>
        </a:p>
        <a:p>
          <a:pPr marL="0" indent="0" algn="ctr">
            <a:lnSpc>
              <a:spcPct val="90000"/>
            </a:lnSpc>
            <a:spcBef>
              <a:spcPts val="0"/>
            </a:spcBef>
            <a:spcAft>
              <a:spcPts val="0"/>
            </a:spcAft>
          </a:pPr>
          <a:r>
            <a:rPr lang="en-US" sz="2000" dirty="0" smtClean="0">
              <a:latin typeface="Calibri" panose="020F0502020204030204" pitchFamily="34" charset="0"/>
              <a:sym typeface="Wingdings" panose="05000000000000000000" pitchFamily="2" charset="2"/>
            </a:rPr>
            <a:t>1</a:t>
          </a:r>
          <a:r>
            <a:rPr lang="en-US" sz="2000" dirty="0" smtClean="0">
              <a:solidFill>
                <a:schemeClr val="accent4"/>
              </a:solidFill>
              <a:latin typeface="Calibri" panose="020F0502020204030204" pitchFamily="34" charset="0"/>
              <a:sym typeface="Wingdings" panose="05000000000000000000" pitchFamily="2" charset="2"/>
            </a:rPr>
            <a:t>|</a:t>
          </a:r>
          <a:r>
            <a:rPr lang="en-US" sz="2000" dirty="0" smtClean="0"/>
            <a:t>Engage every student.</a:t>
          </a:r>
        </a:p>
        <a:p>
          <a:pPr marL="0" indent="0" algn="ctr">
            <a:lnSpc>
              <a:spcPct val="90000"/>
            </a:lnSpc>
            <a:spcBef>
              <a:spcPts val="0"/>
            </a:spcBef>
            <a:spcAft>
              <a:spcPts val="0"/>
            </a:spcAft>
          </a:pPr>
          <a:r>
            <a:rPr lang="en-US" sz="2000" dirty="0" smtClean="0">
              <a:latin typeface="Calibri" panose="020F0502020204030204" pitchFamily="34" charset="0"/>
              <a:sym typeface="Wingdings" panose="05000000000000000000" pitchFamily="2" charset="2"/>
            </a:rPr>
            <a:t>2</a:t>
          </a:r>
          <a:r>
            <a:rPr lang="en-US" sz="2000" dirty="0" smtClean="0">
              <a:solidFill>
                <a:schemeClr val="accent4"/>
              </a:solidFill>
              <a:latin typeface="Calibri" panose="020F0502020204030204" pitchFamily="34" charset="0"/>
              <a:sym typeface="Wingdings" panose="05000000000000000000" pitchFamily="2" charset="2"/>
            </a:rPr>
            <a:t>|</a:t>
          </a:r>
          <a:r>
            <a:rPr lang="en-US" sz="2000" dirty="0" smtClean="0"/>
            <a:t>Implement balanced assessments.</a:t>
          </a:r>
        </a:p>
        <a:p>
          <a:pPr marL="0" indent="0" algn="ctr">
            <a:lnSpc>
              <a:spcPct val="90000"/>
            </a:lnSpc>
            <a:spcBef>
              <a:spcPts val="0"/>
            </a:spcBef>
            <a:spcAft>
              <a:spcPts val="0"/>
            </a:spcAft>
          </a:pPr>
          <a:r>
            <a:rPr lang="en-US" sz="2000" dirty="0" smtClean="0">
              <a:latin typeface="Calibri" panose="020F0502020204030204" pitchFamily="34" charset="0"/>
              <a:sym typeface="Wingdings" panose="05000000000000000000" pitchFamily="2" charset="2"/>
            </a:rPr>
            <a:t>3</a:t>
          </a:r>
          <a:r>
            <a:rPr lang="en-US" sz="2000" dirty="0" smtClean="0">
              <a:solidFill>
                <a:schemeClr val="accent4"/>
              </a:solidFill>
              <a:latin typeface="Calibri" panose="020F0502020204030204" pitchFamily="34" charset="0"/>
              <a:sym typeface="Wingdings" panose="05000000000000000000" pitchFamily="2" charset="2"/>
            </a:rPr>
            <a:t>|</a:t>
          </a:r>
          <a:r>
            <a:rPr lang="en-US" sz="2000" dirty="0" smtClean="0"/>
            <a:t>Improve opportunity and achievement.</a:t>
          </a:r>
        </a:p>
        <a:p>
          <a:pPr marL="0" indent="0" algn="ctr">
            <a:lnSpc>
              <a:spcPct val="90000"/>
            </a:lnSpc>
            <a:spcBef>
              <a:spcPts val="0"/>
            </a:spcBef>
            <a:spcAft>
              <a:spcPts val="0"/>
            </a:spcAft>
          </a:pPr>
          <a:r>
            <a:rPr lang="en-US" sz="2000" dirty="0" smtClean="0">
              <a:latin typeface="Calibri" panose="020F0502020204030204" pitchFamily="34" charset="0"/>
              <a:sym typeface="Wingdings" panose="05000000000000000000" pitchFamily="2" charset="2"/>
            </a:rPr>
            <a:t>4</a:t>
          </a:r>
          <a:r>
            <a:rPr lang="en-US" sz="2000" dirty="0" smtClean="0">
              <a:solidFill>
                <a:schemeClr val="accent4"/>
              </a:solidFill>
              <a:latin typeface="Calibri" panose="020F0502020204030204" pitchFamily="34" charset="0"/>
              <a:sym typeface="Wingdings" panose="05000000000000000000" pitchFamily="2" charset="2"/>
            </a:rPr>
            <a:t>|</a:t>
          </a:r>
          <a:r>
            <a:rPr lang="en-US" sz="2000" dirty="0" smtClean="0"/>
            <a:t>Create and expand partnerships.</a:t>
          </a:r>
        </a:p>
        <a:p>
          <a:pPr marL="0" indent="0" algn="ctr">
            <a:lnSpc>
              <a:spcPct val="90000"/>
            </a:lnSpc>
            <a:spcBef>
              <a:spcPts val="0"/>
            </a:spcBef>
            <a:spcAft>
              <a:spcPts val="0"/>
            </a:spcAft>
          </a:pPr>
          <a:r>
            <a:rPr lang="en-US" sz="2000" dirty="0" smtClean="0">
              <a:latin typeface="Calibri" panose="020F0502020204030204" pitchFamily="34" charset="0"/>
              <a:sym typeface="Wingdings" panose="05000000000000000000" pitchFamily="2" charset="2"/>
            </a:rPr>
            <a:t>5</a:t>
          </a:r>
          <a:r>
            <a:rPr lang="en-US" sz="2000" dirty="0" smtClean="0">
              <a:solidFill>
                <a:schemeClr val="accent4"/>
              </a:solidFill>
              <a:latin typeface="Calibri" panose="020F0502020204030204" pitchFamily="34" charset="0"/>
              <a:sym typeface="Wingdings" panose="05000000000000000000" pitchFamily="2" charset="2"/>
            </a:rPr>
            <a:t>|</a:t>
          </a:r>
          <a:r>
            <a:rPr lang="en-US" sz="2000" dirty="0" smtClean="0"/>
            <a:t>Optimize resources.</a:t>
          </a:r>
          <a:endParaRPr lang="en-US" sz="2000" dirty="0"/>
        </a:p>
      </dgm:t>
    </dgm:pt>
    <dgm:pt modelId="{5B225CCE-8427-40BD-82E4-457B3D6643ED}" type="parTrans" cxnId="{2B299E6B-E036-4F9D-BDE9-BB3D1A74AE2B}">
      <dgm:prSet/>
      <dgm:spPr/>
      <dgm:t>
        <a:bodyPr/>
        <a:lstStyle/>
        <a:p>
          <a:pPr algn="ctr">
            <a:lnSpc>
              <a:spcPct val="90000"/>
            </a:lnSpc>
            <a:spcBef>
              <a:spcPts val="0"/>
            </a:spcBef>
            <a:spcAft>
              <a:spcPts val="0"/>
            </a:spcAft>
          </a:pPr>
          <a:endParaRPr lang="en-US" sz="2000"/>
        </a:p>
      </dgm:t>
    </dgm:pt>
    <dgm:pt modelId="{2BB1798A-008A-471E-B6B6-30C86747F70A}" type="sibTrans" cxnId="{2B299E6B-E036-4F9D-BDE9-BB3D1A74AE2B}">
      <dgm:prSet/>
      <dgm:spPr/>
      <dgm:t>
        <a:bodyPr/>
        <a:lstStyle/>
        <a:p>
          <a:pPr algn="ctr">
            <a:lnSpc>
              <a:spcPct val="90000"/>
            </a:lnSpc>
            <a:spcBef>
              <a:spcPts val="0"/>
            </a:spcBef>
            <a:spcAft>
              <a:spcPts val="0"/>
            </a:spcAft>
          </a:pPr>
          <a:endParaRPr lang="en-US" sz="2000"/>
        </a:p>
      </dgm:t>
    </dgm:pt>
    <dgm:pt modelId="{AA61036C-1210-4E7F-92C6-B7EF2B585DE5}" type="pres">
      <dgm:prSet presAssocID="{83102455-CE4C-4F4A-8F7C-7A7762BB84D0}" presName="diagram" presStyleCnt="0">
        <dgm:presLayoutVars>
          <dgm:dir/>
          <dgm:resizeHandles val="exact"/>
        </dgm:presLayoutVars>
      </dgm:prSet>
      <dgm:spPr/>
      <dgm:t>
        <a:bodyPr/>
        <a:lstStyle/>
        <a:p>
          <a:endParaRPr lang="en-US"/>
        </a:p>
      </dgm:t>
    </dgm:pt>
    <dgm:pt modelId="{C89E3EF7-D3E1-4D97-BAE0-0E189B66BA21}" type="pres">
      <dgm:prSet presAssocID="{1115EBF5-CC05-4192-8701-DCE659562B4C}" presName="node" presStyleLbl="node1" presStyleIdx="0" presStyleCnt="4" custScaleX="106276" custScaleY="123671">
        <dgm:presLayoutVars>
          <dgm:bulletEnabled val="1"/>
        </dgm:presLayoutVars>
      </dgm:prSet>
      <dgm:spPr>
        <a:prstGeom prst="roundRect">
          <a:avLst/>
        </a:prstGeom>
      </dgm:spPr>
      <dgm:t>
        <a:bodyPr/>
        <a:lstStyle/>
        <a:p>
          <a:endParaRPr lang="en-US"/>
        </a:p>
      </dgm:t>
    </dgm:pt>
    <dgm:pt modelId="{43FFFA28-E3FD-416B-B4B7-2823FBA4B029}" type="pres">
      <dgm:prSet presAssocID="{C8E2517B-D01F-4904-9FDF-450A4604509C}" presName="sibTrans" presStyleCnt="0"/>
      <dgm:spPr/>
    </dgm:pt>
    <dgm:pt modelId="{EED85C8E-6223-43E9-B69B-993E446596F1}" type="pres">
      <dgm:prSet presAssocID="{C877C532-BAFC-42C9-9B27-DF3F41282B44}" presName="node" presStyleLbl="node1" presStyleIdx="1" presStyleCnt="4" custScaleX="106276" custScaleY="123671">
        <dgm:presLayoutVars>
          <dgm:bulletEnabled val="1"/>
        </dgm:presLayoutVars>
      </dgm:prSet>
      <dgm:spPr>
        <a:prstGeom prst="roundRect">
          <a:avLst/>
        </a:prstGeom>
      </dgm:spPr>
      <dgm:t>
        <a:bodyPr/>
        <a:lstStyle/>
        <a:p>
          <a:endParaRPr lang="en-US"/>
        </a:p>
      </dgm:t>
    </dgm:pt>
    <dgm:pt modelId="{722D894E-C469-46AC-9600-0903D67E87CC}" type="pres">
      <dgm:prSet presAssocID="{5B44F209-73BE-4366-808C-EEACE749F05C}" presName="sibTrans" presStyleCnt="0"/>
      <dgm:spPr/>
    </dgm:pt>
    <dgm:pt modelId="{81776835-BFA9-4FBC-A748-E4237976A4BA}" type="pres">
      <dgm:prSet presAssocID="{96AB73A5-A84D-4FBE-9FD8-280090D65BBC}" presName="node" presStyleLbl="node1" presStyleIdx="2" presStyleCnt="4" custScaleX="106276" custScaleY="123671">
        <dgm:presLayoutVars>
          <dgm:bulletEnabled val="1"/>
        </dgm:presLayoutVars>
      </dgm:prSet>
      <dgm:spPr>
        <a:prstGeom prst="roundRect">
          <a:avLst/>
        </a:prstGeom>
      </dgm:spPr>
      <dgm:t>
        <a:bodyPr/>
        <a:lstStyle/>
        <a:p>
          <a:endParaRPr lang="en-US"/>
        </a:p>
      </dgm:t>
    </dgm:pt>
    <dgm:pt modelId="{8E46DE1A-6019-4F1D-B324-2B3DCB6D58CB}" type="pres">
      <dgm:prSet presAssocID="{A7EB2364-B794-4FFE-BAEE-74B2938968DA}" presName="sibTrans" presStyleCnt="0"/>
      <dgm:spPr/>
    </dgm:pt>
    <dgm:pt modelId="{ABEAB2BA-E58F-4663-990A-8974B0F4B59F}" type="pres">
      <dgm:prSet presAssocID="{5213C9FC-9E59-4817-B1EB-E845C24F65DF}" presName="node" presStyleLbl="node1" presStyleIdx="3" presStyleCnt="4" custScaleX="106276" custScaleY="123671">
        <dgm:presLayoutVars>
          <dgm:bulletEnabled val="1"/>
        </dgm:presLayoutVars>
      </dgm:prSet>
      <dgm:spPr>
        <a:prstGeom prst="roundRect">
          <a:avLst/>
        </a:prstGeom>
      </dgm:spPr>
      <dgm:t>
        <a:bodyPr/>
        <a:lstStyle/>
        <a:p>
          <a:endParaRPr lang="en-US"/>
        </a:p>
      </dgm:t>
    </dgm:pt>
  </dgm:ptLst>
  <dgm:cxnLst>
    <dgm:cxn modelId="{17A1DA90-FCF0-490F-B560-1DC86DECB271}" type="presOf" srcId="{83102455-CE4C-4F4A-8F7C-7A7762BB84D0}" destId="{AA61036C-1210-4E7F-92C6-B7EF2B585DE5}" srcOrd="0" destOrd="0" presId="urn:microsoft.com/office/officeart/2005/8/layout/default"/>
    <dgm:cxn modelId="{D8B2684E-87F5-44E6-8045-455406E87264}" type="presOf" srcId="{5213C9FC-9E59-4817-B1EB-E845C24F65DF}" destId="{ABEAB2BA-E58F-4663-990A-8974B0F4B59F}" srcOrd="0" destOrd="0" presId="urn:microsoft.com/office/officeart/2005/8/layout/default"/>
    <dgm:cxn modelId="{2B299E6B-E036-4F9D-BDE9-BB3D1A74AE2B}" srcId="{83102455-CE4C-4F4A-8F7C-7A7762BB84D0}" destId="{5213C9FC-9E59-4817-B1EB-E845C24F65DF}" srcOrd="3" destOrd="0" parTransId="{5B225CCE-8427-40BD-82E4-457B3D6643ED}" sibTransId="{2BB1798A-008A-471E-B6B6-30C86747F70A}"/>
    <dgm:cxn modelId="{0E1C61DB-53E6-4BD0-BA12-86215A3312B1}" type="presOf" srcId="{C877C532-BAFC-42C9-9B27-DF3F41282B44}" destId="{EED85C8E-6223-43E9-B69B-993E446596F1}" srcOrd="0" destOrd="0" presId="urn:microsoft.com/office/officeart/2005/8/layout/default"/>
    <dgm:cxn modelId="{8D3B7EB9-57B7-4B95-B9B8-71D4DB1D1B0E}" type="presOf" srcId="{1115EBF5-CC05-4192-8701-DCE659562B4C}" destId="{C89E3EF7-D3E1-4D97-BAE0-0E189B66BA21}" srcOrd="0" destOrd="0" presId="urn:microsoft.com/office/officeart/2005/8/layout/default"/>
    <dgm:cxn modelId="{C2ADB284-5861-4072-BA61-F7D51B2B7F4E}" srcId="{83102455-CE4C-4F4A-8F7C-7A7762BB84D0}" destId="{96AB73A5-A84D-4FBE-9FD8-280090D65BBC}" srcOrd="2" destOrd="0" parTransId="{93EB7BC9-381A-4288-A1DB-CF45EC2F8778}" sibTransId="{A7EB2364-B794-4FFE-BAEE-74B2938968DA}"/>
    <dgm:cxn modelId="{B86BF433-EEFB-4FFD-870B-ED24432FE7D3}" srcId="{83102455-CE4C-4F4A-8F7C-7A7762BB84D0}" destId="{C877C532-BAFC-42C9-9B27-DF3F41282B44}" srcOrd="1" destOrd="0" parTransId="{A2CB4B53-175D-4ECE-A084-13AF3BD7FF1B}" sibTransId="{5B44F209-73BE-4366-808C-EEACE749F05C}"/>
    <dgm:cxn modelId="{41AEFD15-E6BF-4BDD-9A44-F252751D0F27}" type="presOf" srcId="{96AB73A5-A84D-4FBE-9FD8-280090D65BBC}" destId="{81776835-BFA9-4FBC-A748-E4237976A4BA}" srcOrd="0" destOrd="0" presId="urn:microsoft.com/office/officeart/2005/8/layout/default"/>
    <dgm:cxn modelId="{DFEBE8BE-C270-4ED6-86CC-4397988952E2}" srcId="{83102455-CE4C-4F4A-8F7C-7A7762BB84D0}" destId="{1115EBF5-CC05-4192-8701-DCE659562B4C}" srcOrd="0" destOrd="0" parTransId="{77D35BF8-94B0-464D-BEE3-5BB6CA181535}" sibTransId="{C8E2517B-D01F-4904-9FDF-450A4604509C}"/>
    <dgm:cxn modelId="{F5BC47F9-54B4-4C47-A2C1-7D912610425B}" type="presParOf" srcId="{AA61036C-1210-4E7F-92C6-B7EF2B585DE5}" destId="{C89E3EF7-D3E1-4D97-BAE0-0E189B66BA21}" srcOrd="0" destOrd="0" presId="urn:microsoft.com/office/officeart/2005/8/layout/default"/>
    <dgm:cxn modelId="{660045FB-31E0-4766-AA8C-A14DF11E9A99}" type="presParOf" srcId="{AA61036C-1210-4E7F-92C6-B7EF2B585DE5}" destId="{43FFFA28-E3FD-416B-B4B7-2823FBA4B029}" srcOrd="1" destOrd="0" presId="urn:microsoft.com/office/officeart/2005/8/layout/default"/>
    <dgm:cxn modelId="{2E51B2C0-3E06-4FD6-AFB9-779127A337E4}" type="presParOf" srcId="{AA61036C-1210-4E7F-92C6-B7EF2B585DE5}" destId="{EED85C8E-6223-43E9-B69B-993E446596F1}" srcOrd="2" destOrd="0" presId="urn:microsoft.com/office/officeart/2005/8/layout/default"/>
    <dgm:cxn modelId="{BDE62846-6FC6-49EA-957D-AEB2B9F688DD}" type="presParOf" srcId="{AA61036C-1210-4E7F-92C6-B7EF2B585DE5}" destId="{722D894E-C469-46AC-9600-0903D67E87CC}" srcOrd="3" destOrd="0" presId="urn:microsoft.com/office/officeart/2005/8/layout/default"/>
    <dgm:cxn modelId="{7225019C-ECEE-4164-B7F0-0ADA3C3F133B}" type="presParOf" srcId="{AA61036C-1210-4E7F-92C6-B7EF2B585DE5}" destId="{81776835-BFA9-4FBC-A748-E4237976A4BA}" srcOrd="4" destOrd="0" presId="urn:microsoft.com/office/officeart/2005/8/layout/default"/>
    <dgm:cxn modelId="{D609D20D-3C18-4904-94CC-E74CA5D09D1B}" type="presParOf" srcId="{AA61036C-1210-4E7F-92C6-B7EF2B585DE5}" destId="{8E46DE1A-6019-4F1D-B324-2B3DCB6D58CB}" srcOrd="5" destOrd="0" presId="urn:microsoft.com/office/officeart/2005/8/layout/default"/>
    <dgm:cxn modelId="{99C9C19A-1820-413E-855D-5BDFF6A5F0E7}" type="presParOf" srcId="{AA61036C-1210-4E7F-92C6-B7EF2B585DE5}" destId="{ABEAB2BA-E58F-4663-990A-8974B0F4B59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CADE6E78-F0F7-484A-8612-A599BA7D5E1F}" type="datetimeFigureOut">
              <a:rPr lang="en-US" smtClean="0"/>
              <a:t>12/11/2014</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r>
              <a:rPr lang="en-US" smtClean="0"/>
              <a:t>H20 SIP Report 121114</a:t>
            </a:r>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9A2DAFE-B6FD-49FA-8C38-AC46F522BDCA}" type="slidenum">
              <a:rPr lang="en-US" smtClean="0"/>
              <a:t>‹#›</a:t>
            </a:fld>
            <a:endParaRPr lang="en-US"/>
          </a:p>
        </p:txBody>
      </p:sp>
    </p:spTree>
    <p:extLst>
      <p:ext uri="{BB962C8B-B14F-4D97-AF65-F5344CB8AC3E}">
        <p14:creationId xmlns:p14="http://schemas.microsoft.com/office/powerpoint/2010/main" val="59463526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3445D0B-6AB7-4077-B692-978D2E29490B}" type="datetimeFigureOut">
              <a:rPr lang="en-US" smtClean="0"/>
              <a:t>12/11/2014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r>
              <a:rPr lang="en-US" smtClean="0"/>
              <a:t>H20 SIP Report 121114</a:t>
            </a:r>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398CF5A-6CE0-4E5D-A517-4390C6A239CF}" type="slidenum">
              <a:rPr lang="en-US" smtClean="0"/>
              <a:t>‹#›</a:t>
            </a:fld>
            <a:endParaRPr lang="en-US"/>
          </a:p>
        </p:txBody>
      </p:sp>
    </p:spTree>
    <p:extLst>
      <p:ext uri="{BB962C8B-B14F-4D97-AF65-F5344CB8AC3E}">
        <p14:creationId xmlns:p14="http://schemas.microsoft.com/office/powerpoint/2010/main" val="389939092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4398CF5A-6CE0-4E5D-A517-4390C6A239CF}" type="slidenum">
              <a:rPr lang="en-US" smtClean="0"/>
              <a:t>1</a:t>
            </a:fld>
            <a:endParaRPr lang="en-US"/>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3987364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13</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3694293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14</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739038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15</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1781497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098608"/>
          </a:xfrm>
        </p:spPr>
        <p:txBody>
          <a:bodyPr/>
          <a:lstStyle/>
          <a:p>
            <a:r>
              <a:rPr lang="en-US" sz="12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Work-based learning is a school-coordinated, coherent sequence of workplace experiences that are related to students’ career goals and/or interests, are based on instructional preparation, and are performed in partnership with local businesses, industries, or other organizations in the community. WBL enables students to apply classroom instruction in a real-world business or service-oriented work environment. The seven WBL methods of instruction are (from the lowest to the highest degree of engagement): job shadowing, mentorship, service learning, internship, clinical experience, student apprenticeship, cooperative education.</a:t>
            </a:r>
            <a:endParaRPr lang="en-US" sz="1200" kern="1200" dirty="0" smtClean="0">
              <a:solidFill>
                <a:schemeClr val="tx1"/>
              </a:solidFill>
              <a:effectLst/>
              <a:latin typeface="Times New Roman" panose="02020603050405020304" pitchFamily="18" charset="0"/>
              <a:ea typeface="+mn-ea"/>
              <a:cs typeface="Times New Roman" panose="02020603050405020304" pitchFamily="18" charset="0"/>
            </a:endParaRPr>
          </a:p>
          <a:p>
            <a:endParaRPr lang="en-US" sz="1200" kern="1200" dirty="0" smtClean="0">
              <a:solidFill>
                <a:schemeClr val="tx1"/>
              </a:solidFill>
              <a:effectLst/>
              <a:latin typeface="Times New Roman" panose="02020603050405020304" pitchFamily="18" charset="0"/>
              <a:ea typeface="+mn-ea"/>
              <a:cs typeface="Times New Roman" panose="02020603050405020304" pitchFamily="18" charset="0"/>
            </a:endParaRPr>
          </a:p>
          <a:p>
            <a:r>
              <a:rPr lang="en-US" sz="1200" kern="1200" dirty="0" smtClean="0">
                <a:solidFill>
                  <a:schemeClr val="tx1"/>
                </a:solidFill>
                <a:effectLst/>
                <a:latin typeface="Times New Roman" panose="02020603050405020304" pitchFamily="18" charset="0"/>
                <a:ea typeface="+mn-ea"/>
                <a:cs typeface="Times New Roman" panose="02020603050405020304" pitchFamily="18" charset="0"/>
              </a:rPr>
              <a:t>An analysis was performed of 714 field trips that occurred in ACPS</a:t>
            </a:r>
            <a:r>
              <a:rPr lang="en-US" sz="1200" kern="1200" baseline="0" dirty="0" smtClean="0">
                <a:solidFill>
                  <a:schemeClr val="tx1"/>
                </a:solidFill>
                <a:effectLst/>
                <a:latin typeface="Times New Roman" panose="02020603050405020304" pitchFamily="18" charset="0"/>
                <a:ea typeface="+mn-ea"/>
                <a:cs typeface="Times New Roman" panose="02020603050405020304" pitchFamily="18" charset="0"/>
              </a:rPr>
              <a:t> during the 2013-2014 school year.</a:t>
            </a:r>
            <a:r>
              <a:rPr lang="en-US" sz="1200" kern="1200" dirty="0" smtClean="0">
                <a:solidFill>
                  <a:schemeClr val="tx1"/>
                </a:solidFill>
                <a:effectLst/>
                <a:latin typeface="Times New Roman" panose="02020603050405020304" pitchFamily="18" charset="0"/>
                <a:ea typeface="+mn-ea"/>
                <a:cs typeface="Times New Roman" panose="02020603050405020304" pitchFamily="18" charset="0"/>
              </a:rPr>
              <a:t>  This does not include athletic trips, special routes used for tutoring arrangements, and other supplemental transportation.  Trips were categorized by type of school (elementary, middle, high) and by the type of trip that was taken (directly related to course content; associated with course content; school related, but not content related; and recreational trips).  Examples of trips that are school related but not content related might be elementary students visiting middle schools.  Recreational trips might include rewards for reaching class goals and class trips, such as taking fifth graders to a park to celebrate their elementary school achievements. Of the 714 trips that were analyzed, 347 occurred at elementary schools, 144 occurred at middle schools, and 223 occurred at high schools.</a:t>
            </a:r>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16</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4243141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17</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539177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18</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3512131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19</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1426744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20</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980838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Within this deceptively simple phrase each word plays a powerful role in spurring creative problem-solving.</a:t>
            </a:r>
          </a:p>
          <a:p>
            <a:r>
              <a:rPr lang="en-US" b="1" dirty="0" smtClean="0"/>
              <a:t>“How”</a:t>
            </a:r>
            <a:r>
              <a:rPr lang="en-US" dirty="0" smtClean="0"/>
              <a:t> assumes that solutions exist and provides the creative confidence needed to identify and solve for unmet needs.</a:t>
            </a:r>
          </a:p>
          <a:p>
            <a:r>
              <a:rPr lang="en-US" b="1" dirty="0" smtClean="0"/>
              <a:t>“Might”</a:t>
            </a:r>
            <a:r>
              <a:rPr lang="en-US" dirty="0" smtClean="0"/>
              <a:t> says that we can put ideas out there that might work or might not—either way, we’ll learn something useful.</a:t>
            </a:r>
          </a:p>
          <a:p>
            <a:r>
              <a:rPr lang="en-US" b="1" dirty="0" smtClean="0"/>
              <a:t>“We”</a:t>
            </a:r>
            <a:r>
              <a:rPr lang="en-US" dirty="0" smtClean="0"/>
              <a:t> signals that we’re going to collaborate and build on each other’s ideas to find creative solutions together.</a:t>
            </a:r>
          </a:p>
        </p:txBody>
      </p:sp>
      <p:sp>
        <p:nvSpPr>
          <p:cNvPr id="4" name="Footer Placeholder 3"/>
          <p:cNvSpPr>
            <a:spLocks noGrp="1"/>
          </p:cNvSpPr>
          <p:nvPr>
            <p:ph type="ftr" sz="quarter" idx="10"/>
          </p:nvPr>
        </p:nvSpPr>
        <p:spPr/>
        <p:txBody>
          <a:bodyPr/>
          <a:lstStyle/>
          <a:p>
            <a:r>
              <a:rPr lang="en-US" smtClean="0"/>
              <a:t>H20 SIP Report 121114</a:t>
            </a:r>
            <a:endParaRPr lang="en-US"/>
          </a:p>
        </p:txBody>
      </p:sp>
      <p:sp>
        <p:nvSpPr>
          <p:cNvPr id="5" name="Slide Number Placeholder 4"/>
          <p:cNvSpPr>
            <a:spLocks noGrp="1"/>
          </p:cNvSpPr>
          <p:nvPr>
            <p:ph type="sldNum" sz="quarter" idx="11"/>
          </p:nvPr>
        </p:nvSpPr>
        <p:spPr/>
        <p:txBody>
          <a:bodyPr/>
          <a:lstStyle/>
          <a:p>
            <a:fld id="{4398CF5A-6CE0-4E5D-A517-4390C6A239CF}" type="slidenum">
              <a:rPr lang="en-US" smtClean="0"/>
              <a:t>21</a:t>
            </a:fld>
            <a:endParaRPr lang="en-US"/>
          </a:p>
        </p:txBody>
      </p:sp>
    </p:spTree>
    <p:extLst>
      <p:ext uri="{BB962C8B-B14F-4D97-AF65-F5344CB8AC3E}">
        <p14:creationId xmlns:p14="http://schemas.microsoft.com/office/powerpoint/2010/main" val="1857283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t>22</a:t>
            </a:fld>
            <a:endParaRPr lang="en-US"/>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1742684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Division’s Foundation for getting all our arrows pointing in the same direction.</a:t>
            </a:r>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t>3</a:t>
            </a:fld>
            <a:endParaRPr lang="en-US"/>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410484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4398CF5A-6CE0-4E5D-A517-4390C6A239CF}" type="slidenum">
              <a:rPr lang="en-US" smtClean="0"/>
              <a:t>4</a:t>
            </a:fld>
            <a:endParaRPr lang="en-US"/>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2474563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student centered Goal</a:t>
            </a:r>
          </a:p>
          <a:p>
            <a:r>
              <a:rPr lang="en-US" dirty="0" smtClean="0"/>
              <a:t>Five Objectives</a:t>
            </a:r>
            <a:r>
              <a:rPr lang="en-US" baseline="0" dirty="0" smtClean="0"/>
              <a:t> we commit to that will support achieving our Goal.</a:t>
            </a:r>
          </a:p>
          <a:p>
            <a:r>
              <a:rPr lang="en-US" baseline="0" dirty="0" smtClean="0"/>
              <a:t>Twelve Priorities to </a:t>
            </a:r>
            <a:r>
              <a:rPr lang="en-US" dirty="0" smtClean="0"/>
              <a:t>focus our Division</a:t>
            </a:r>
            <a:r>
              <a:rPr lang="en-US" baseline="0" dirty="0" smtClean="0"/>
              <a:t> wide Strategic Improvement Plan to achieve our Goal.</a:t>
            </a:r>
            <a:endParaRPr lang="en-US" dirty="0" smtClean="0"/>
          </a:p>
          <a:p>
            <a:endParaRPr lang="en-US" dirty="0" smtClean="0"/>
          </a:p>
          <a:p>
            <a:r>
              <a:rPr lang="en-US" dirty="0" smtClean="0"/>
              <a:t>School and Department SIPs support the Division SIP</a:t>
            </a:r>
          </a:p>
          <a:p>
            <a:endParaRPr lang="en-US" baseline="0" dirty="0" smtClean="0"/>
          </a:p>
          <a:p>
            <a:r>
              <a:rPr lang="en-US" baseline="0" dirty="0" smtClean="0"/>
              <a:t>These plans are not all inclusive . . . We do so much more</a:t>
            </a:r>
          </a:p>
          <a:p>
            <a:r>
              <a:rPr lang="en-US" baseline="0" dirty="0" smtClean="0"/>
              <a:t>These plans are high target areas.</a:t>
            </a:r>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t>5</a:t>
            </a:fld>
            <a:endParaRPr lang="en-US"/>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61083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726FB9C0-7F8B-4E85-8453-2C8E97D87657}" type="slidenum">
              <a:rPr lang="en-US" smtClean="0"/>
              <a:pPr/>
              <a:t>6</a:t>
            </a:fld>
            <a:endParaRPr lang="en-US" dirty="0"/>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1555955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Learning Opportunities = enriched experiences, resource accessibility,</a:t>
            </a:r>
            <a:r>
              <a:rPr lang="en-US" baseline="0" dirty="0" smtClean="0"/>
              <a:t> teaching excellence, community partnerships.</a:t>
            </a:r>
            <a:endParaRPr lang="en-US" dirty="0" smtClean="0"/>
          </a:p>
          <a:p>
            <a:endParaRPr lang="en-US" dirty="0" smtClean="0"/>
          </a:p>
          <a:p>
            <a:r>
              <a:rPr lang="en-US" dirty="0" smtClean="0"/>
              <a:t>Within this deceptively simple phrase each word plays a powerful role in spurring creative problem-solving.</a:t>
            </a:r>
          </a:p>
          <a:p>
            <a:r>
              <a:rPr lang="en-US" b="1" dirty="0" smtClean="0"/>
              <a:t>“How”</a:t>
            </a:r>
            <a:r>
              <a:rPr lang="en-US" dirty="0" smtClean="0"/>
              <a:t> assumes that solutions exist and provides the creative confidence needed to identify and solve for unmet needs.</a:t>
            </a:r>
          </a:p>
          <a:p>
            <a:r>
              <a:rPr lang="en-US" b="1" dirty="0" smtClean="0"/>
              <a:t>“Might”</a:t>
            </a:r>
            <a:r>
              <a:rPr lang="en-US" dirty="0" smtClean="0"/>
              <a:t> says that we can put ideas out there that might work or might not—either way, we’ll learn something useful.</a:t>
            </a:r>
          </a:p>
          <a:p>
            <a:r>
              <a:rPr lang="en-US" b="1" dirty="0" smtClean="0"/>
              <a:t>“We”</a:t>
            </a:r>
            <a:r>
              <a:rPr lang="en-US" dirty="0" smtClean="0"/>
              <a:t> signals that we’re going to collaborate and build on each other’s ideas to find creative solutions together.</a:t>
            </a:r>
          </a:p>
        </p:txBody>
      </p:sp>
      <p:sp>
        <p:nvSpPr>
          <p:cNvPr id="4" name="Footer Placeholder 3"/>
          <p:cNvSpPr>
            <a:spLocks noGrp="1"/>
          </p:cNvSpPr>
          <p:nvPr>
            <p:ph type="ftr" sz="quarter" idx="10"/>
          </p:nvPr>
        </p:nvSpPr>
        <p:spPr/>
        <p:txBody>
          <a:bodyPr/>
          <a:lstStyle/>
          <a:p>
            <a:r>
              <a:rPr lang="en-US" smtClean="0"/>
              <a:t>H20 SIP Report 121114</a:t>
            </a:r>
            <a:endParaRPr lang="en-US"/>
          </a:p>
        </p:txBody>
      </p:sp>
      <p:sp>
        <p:nvSpPr>
          <p:cNvPr id="5" name="Slide Number Placeholder 4"/>
          <p:cNvSpPr>
            <a:spLocks noGrp="1"/>
          </p:cNvSpPr>
          <p:nvPr>
            <p:ph type="sldNum" sz="quarter" idx="11"/>
          </p:nvPr>
        </p:nvSpPr>
        <p:spPr/>
        <p:txBody>
          <a:bodyPr/>
          <a:lstStyle/>
          <a:p>
            <a:fld id="{4398CF5A-6CE0-4E5D-A517-4390C6A239CF}" type="slidenum">
              <a:rPr lang="en-US" smtClean="0"/>
              <a:t>7</a:t>
            </a:fld>
            <a:endParaRPr lang="en-US"/>
          </a:p>
        </p:txBody>
      </p:sp>
    </p:spTree>
    <p:extLst>
      <p:ext uri="{BB962C8B-B14F-4D97-AF65-F5344CB8AC3E}">
        <p14:creationId xmlns:p14="http://schemas.microsoft.com/office/powerpoint/2010/main" val="3711401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i="1" dirty="0" smtClean="0">
                <a:effectLst/>
              </a:rPr>
              <a:t>The digital learning project is the next important step in Albemarle County's design efforts to identify and create quality digital learning resources for our middle and high school students. The use of these resources will extend the continuum of learning opportunities available to students, providing learners with a variety of tools to accomplish their work.</a:t>
            </a:r>
          </a:p>
          <a:p>
            <a:pPr rtl="0"/>
            <a:endParaRPr lang="en-US" dirty="0" smtClean="0">
              <a:effectLst/>
            </a:endParaRPr>
          </a:p>
          <a:p>
            <a:pPr rtl="0"/>
            <a:r>
              <a:rPr lang="en-US" dirty="0" smtClean="0">
                <a:effectLst/>
              </a:rPr>
              <a:t>The digital learning project took shape in 2014 with two goals in mind:</a:t>
            </a:r>
          </a:p>
          <a:p>
            <a:pPr rtl="0"/>
            <a:r>
              <a:rPr lang="en-US" dirty="0" smtClean="0">
                <a:effectLst/>
              </a:rPr>
              <a:t>1. Select, organize, and deliver the best digital learning resources.</a:t>
            </a:r>
          </a:p>
          <a:p>
            <a:pPr rtl="0"/>
            <a:r>
              <a:rPr lang="en-US" dirty="0" smtClean="0">
                <a:effectLst/>
              </a:rPr>
              <a:t>2. Provide examples for teachers on how to leverage digital resources in their classroom.</a:t>
            </a:r>
          </a:p>
          <a:p>
            <a:pPr rtl="0"/>
            <a:r>
              <a:rPr lang="en-US" dirty="0" smtClean="0">
                <a:effectLst/>
              </a:rPr>
              <a:t> </a:t>
            </a:r>
          </a:p>
          <a:p>
            <a:pPr rtl="0"/>
            <a:r>
              <a:rPr lang="en-US" dirty="0" smtClean="0">
                <a:effectLst/>
              </a:rPr>
              <a:t>As the project evolved additional milestones were reached:</a:t>
            </a:r>
          </a:p>
          <a:p>
            <a:pPr rtl="0"/>
            <a:r>
              <a:rPr lang="en-US" dirty="0" smtClean="0">
                <a:effectLst/>
              </a:rPr>
              <a:t>1. Provide a feedback mechanism where stakeholders can rate digital learning resources.</a:t>
            </a:r>
          </a:p>
          <a:p>
            <a:pPr rtl="0"/>
            <a:r>
              <a:rPr lang="en-US" dirty="0" smtClean="0">
                <a:effectLst/>
              </a:rPr>
              <a:t>2. Establish a system where teachers can continue to contribute digital learning resources throughout the school year.</a:t>
            </a:r>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9</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1691947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11</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3578274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98CF5A-6CE0-4E5D-A517-4390C6A239CF}" type="slidenum">
              <a:rPr lang="en-US" smtClean="0">
                <a:solidFill>
                  <a:prstClr val="black"/>
                </a:solidFill>
              </a:rPr>
              <a:pPr/>
              <a:t>12</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t>H20 SIP Report 121114</a:t>
            </a:r>
            <a:endParaRPr lang="en-US"/>
          </a:p>
        </p:txBody>
      </p:sp>
    </p:spTree>
    <p:extLst>
      <p:ext uri="{BB962C8B-B14F-4D97-AF65-F5344CB8AC3E}">
        <p14:creationId xmlns:p14="http://schemas.microsoft.com/office/powerpoint/2010/main" val="3123200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93F64D2-FE38-4E32-9ADB-0260FFB6ABAD}" type="datetime1">
              <a:rPr lang="en-US" smtClean="0"/>
              <a:t>12/11/2014</a:t>
            </a:fld>
            <a:endParaRPr lang="en-US"/>
          </a:p>
        </p:txBody>
      </p:sp>
      <p:sp>
        <p:nvSpPr>
          <p:cNvPr id="5" name="Footer Placeholder 4"/>
          <p:cNvSpPr>
            <a:spLocks noGrp="1"/>
          </p:cNvSpPr>
          <p:nvPr>
            <p:ph type="ftr" sz="quarter" idx="11"/>
          </p:nvPr>
        </p:nvSpPr>
        <p:spPr/>
        <p:txBody>
          <a:bodyPr/>
          <a:lstStyle/>
          <a:p>
            <a:r>
              <a:rPr lang="en-US" smtClean="0"/>
              <a:t>H20 SIP Report 121114</a:t>
            </a:r>
            <a:endParaRPr lang="en-US" dirty="0"/>
          </a:p>
        </p:txBody>
      </p:sp>
      <p:sp>
        <p:nvSpPr>
          <p:cNvPr id="6" name="Slide Number Placeholder 5"/>
          <p:cNvSpPr>
            <a:spLocks noGrp="1"/>
          </p:cNvSpPr>
          <p:nvPr>
            <p:ph type="sldNum" sz="quarter" idx="12"/>
          </p:nvPr>
        </p:nvSpPr>
        <p:spPr/>
        <p:txBody>
          <a:bodyPr/>
          <a:lstStyle/>
          <a:p>
            <a:fld id="{CE4653E6-37E5-4036-9AC4-9AD13BF52229}" type="slidenum">
              <a:rPr lang="en-US" smtClean="0"/>
              <a:t>‹#›</a:t>
            </a:fld>
            <a:endParaRPr lang="en-US"/>
          </a:p>
        </p:txBody>
      </p:sp>
    </p:spTree>
    <p:extLst>
      <p:ext uri="{BB962C8B-B14F-4D97-AF65-F5344CB8AC3E}">
        <p14:creationId xmlns:p14="http://schemas.microsoft.com/office/powerpoint/2010/main" val="189997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D1E60A-0F3A-4383-A6CD-1315A9F40FAA}" type="datetime1">
              <a:rPr lang="en-US" smtClean="0"/>
              <a:t>12/11/2014</a:t>
            </a:fld>
            <a:endParaRPr lang="en-US"/>
          </a:p>
        </p:txBody>
      </p:sp>
      <p:sp>
        <p:nvSpPr>
          <p:cNvPr id="5" name="Footer Placeholder 4"/>
          <p:cNvSpPr>
            <a:spLocks noGrp="1"/>
          </p:cNvSpPr>
          <p:nvPr>
            <p:ph type="ftr" sz="quarter" idx="11"/>
          </p:nvPr>
        </p:nvSpPr>
        <p:spPr/>
        <p:txBody>
          <a:bodyPr/>
          <a:lstStyle/>
          <a:p>
            <a:r>
              <a:rPr lang="en-US" smtClean="0"/>
              <a:t>H20 SIP Report 121114</a:t>
            </a:r>
            <a:endParaRPr lang="en-US"/>
          </a:p>
        </p:txBody>
      </p:sp>
      <p:sp>
        <p:nvSpPr>
          <p:cNvPr id="6" name="Slide Number Placeholder 5"/>
          <p:cNvSpPr>
            <a:spLocks noGrp="1"/>
          </p:cNvSpPr>
          <p:nvPr>
            <p:ph type="sldNum" sz="quarter" idx="12"/>
          </p:nvPr>
        </p:nvSpPr>
        <p:spPr/>
        <p:txBody>
          <a:bodyPr/>
          <a:lstStyle/>
          <a:p>
            <a:fld id="{CE4653E6-37E5-4036-9AC4-9AD13BF52229}" type="slidenum">
              <a:rPr lang="en-US" smtClean="0"/>
              <a:t>‹#›</a:t>
            </a:fld>
            <a:endParaRPr lang="en-US"/>
          </a:p>
        </p:txBody>
      </p:sp>
    </p:spTree>
    <p:extLst>
      <p:ext uri="{BB962C8B-B14F-4D97-AF65-F5344CB8AC3E}">
        <p14:creationId xmlns:p14="http://schemas.microsoft.com/office/powerpoint/2010/main" val="1237318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E8583D-C639-4972-99F3-AE7BF212806A}" type="datetime1">
              <a:rPr lang="en-US" smtClean="0"/>
              <a:t>12/11/2014</a:t>
            </a:fld>
            <a:endParaRPr lang="en-US"/>
          </a:p>
        </p:txBody>
      </p:sp>
      <p:sp>
        <p:nvSpPr>
          <p:cNvPr id="5" name="Footer Placeholder 4"/>
          <p:cNvSpPr>
            <a:spLocks noGrp="1"/>
          </p:cNvSpPr>
          <p:nvPr>
            <p:ph type="ftr" sz="quarter" idx="11"/>
          </p:nvPr>
        </p:nvSpPr>
        <p:spPr/>
        <p:txBody>
          <a:bodyPr/>
          <a:lstStyle/>
          <a:p>
            <a:r>
              <a:rPr lang="en-US" smtClean="0"/>
              <a:t>H20 SIP Report 121114</a:t>
            </a:r>
            <a:endParaRPr lang="en-US"/>
          </a:p>
        </p:txBody>
      </p:sp>
      <p:sp>
        <p:nvSpPr>
          <p:cNvPr id="6" name="Slide Number Placeholder 5"/>
          <p:cNvSpPr>
            <a:spLocks noGrp="1"/>
          </p:cNvSpPr>
          <p:nvPr>
            <p:ph type="sldNum" sz="quarter" idx="12"/>
          </p:nvPr>
        </p:nvSpPr>
        <p:spPr/>
        <p:txBody>
          <a:bodyPr/>
          <a:lstStyle/>
          <a:p>
            <a:fld id="{CE4653E6-37E5-4036-9AC4-9AD13BF52229}" type="slidenum">
              <a:rPr lang="en-US" smtClean="0"/>
              <a:t>‹#›</a:t>
            </a:fld>
            <a:endParaRPr lang="en-US"/>
          </a:p>
        </p:txBody>
      </p:sp>
    </p:spTree>
    <p:extLst>
      <p:ext uri="{BB962C8B-B14F-4D97-AF65-F5344CB8AC3E}">
        <p14:creationId xmlns:p14="http://schemas.microsoft.com/office/powerpoint/2010/main" val="4209151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10E468-5482-4829-87E5-E1DE8913711A}" type="datetime1">
              <a:rPr lang="en-US" smtClean="0"/>
              <a:t>12/11/2014</a:t>
            </a:fld>
            <a:endParaRPr lang="en-US"/>
          </a:p>
        </p:txBody>
      </p:sp>
      <p:sp>
        <p:nvSpPr>
          <p:cNvPr id="5" name="Footer Placeholder 4"/>
          <p:cNvSpPr>
            <a:spLocks noGrp="1"/>
          </p:cNvSpPr>
          <p:nvPr>
            <p:ph type="ftr" sz="quarter" idx="11"/>
          </p:nvPr>
        </p:nvSpPr>
        <p:spPr/>
        <p:txBody>
          <a:bodyPr/>
          <a:lstStyle/>
          <a:p>
            <a:r>
              <a:rPr lang="en-US" dirty="0" smtClean="0"/>
              <a:t>H20 SIP Report 121114</a:t>
            </a:r>
            <a:endParaRPr lang="en-US" dirty="0"/>
          </a:p>
        </p:txBody>
      </p:sp>
      <p:sp>
        <p:nvSpPr>
          <p:cNvPr id="6" name="Slide Number Placeholder 5"/>
          <p:cNvSpPr>
            <a:spLocks noGrp="1"/>
          </p:cNvSpPr>
          <p:nvPr>
            <p:ph type="sldNum" sz="quarter" idx="12"/>
          </p:nvPr>
        </p:nvSpPr>
        <p:spPr/>
        <p:txBody>
          <a:bodyPr/>
          <a:lstStyle/>
          <a:p>
            <a:fld id="{CE4653E6-37E5-4036-9AC4-9AD13BF52229}" type="slidenum">
              <a:rPr lang="en-US" smtClean="0"/>
              <a:t>‹#›</a:t>
            </a:fld>
            <a:endParaRPr lang="en-US" dirty="0"/>
          </a:p>
        </p:txBody>
      </p:sp>
    </p:spTree>
    <p:extLst>
      <p:ext uri="{BB962C8B-B14F-4D97-AF65-F5344CB8AC3E}">
        <p14:creationId xmlns:p14="http://schemas.microsoft.com/office/powerpoint/2010/main" val="2168074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a:off x="623888" y="6356351"/>
            <a:ext cx="3086100" cy="365125"/>
          </a:xfrm>
        </p:spPr>
        <p:txBody>
          <a:bodyPr/>
          <a:lstStyle>
            <a:lvl1pPr>
              <a:defRPr sz="1000"/>
            </a:lvl1pPr>
          </a:lstStyle>
          <a:p>
            <a:pPr algn="l"/>
            <a:r>
              <a:rPr lang="en-US" smtClean="0"/>
              <a:t>H20 SIP Report 121114</a:t>
            </a:r>
            <a:endParaRPr lang="en-US" dirty="0"/>
          </a:p>
        </p:txBody>
      </p:sp>
      <p:sp>
        <p:nvSpPr>
          <p:cNvPr id="6" name="Slide Number Placeholder 5"/>
          <p:cNvSpPr>
            <a:spLocks noGrp="1"/>
          </p:cNvSpPr>
          <p:nvPr>
            <p:ph type="sldNum" sz="quarter" idx="12"/>
          </p:nvPr>
        </p:nvSpPr>
        <p:spPr/>
        <p:txBody>
          <a:bodyPr/>
          <a:lstStyle>
            <a:lvl1pPr>
              <a:defRPr sz="1000"/>
            </a:lvl1pPr>
          </a:lstStyle>
          <a:p>
            <a:fld id="{CE4653E6-37E5-4036-9AC4-9AD13BF52229}" type="slidenum">
              <a:rPr lang="en-US" smtClean="0"/>
              <a:pPr/>
              <a:t>‹#›</a:t>
            </a:fld>
            <a:endParaRPr lang="en-US"/>
          </a:p>
        </p:txBody>
      </p:sp>
    </p:spTree>
    <p:extLst>
      <p:ext uri="{BB962C8B-B14F-4D97-AF65-F5344CB8AC3E}">
        <p14:creationId xmlns:p14="http://schemas.microsoft.com/office/powerpoint/2010/main" val="1484508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2775EC3-74E0-4863-B4E8-066E502B45AF}" type="datetime1">
              <a:rPr lang="en-US" smtClean="0"/>
              <a:t>12/11/2014</a:t>
            </a:fld>
            <a:endParaRPr lang="en-US"/>
          </a:p>
        </p:txBody>
      </p:sp>
      <p:sp>
        <p:nvSpPr>
          <p:cNvPr id="6" name="Footer Placeholder 5"/>
          <p:cNvSpPr>
            <a:spLocks noGrp="1"/>
          </p:cNvSpPr>
          <p:nvPr>
            <p:ph type="ftr" sz="quarter" idx="11"/>
          </p:nvPr>
        </p:nvSpPr>
        <p:spPr/>
        <p:txBody>
          <a:bodyPr/>
          <a:lstStyle/>
          <a:p>
            <a:r>
              <a:rPr lang="en-US" smtClean="0"/>
              <a:t>H20 SIP Report 121114</a:t>
            </a:r>
            <a:endParaRPr lang="en-US"/>
          </a:p>
        </p:txBody>
      </p:sp>
      <p:sp>
        <p:nvSpPr>
          <p:cNvPr id="7" name="Slide Number Placeholder 6"/>
          <p:cNvSpPr>
            <a:spLocks noGrp="1"/>
          </p:cNvSpPr>
          <p:nvPr>
            <p:ph type="sldNum" sz="quarter" idx="12"/>
          </p:nvPr>
        </p:nvSpPr>
        <p:spPr/>
        <p:txBody>
          <a:bodyPr/>
          <a:lstStyle/>
          <a:p>
            <a:fld id="{CE4653E6-37E5-4036-9AC4-9AD13BF52229}" type="slidenum">
              <a:rPr lang="en-US" smtClean="0"/>
              <a:t>‹#›</a:t>
            </a:fld>
            <a:endParaRPr lang="en-US"/>
          </a:p>
        </p:txBody>
      </p:sp>
    </p:spTree>
    <p:extLst>
      <p:ext uri="{BB962C8B-B14F-4D97-AF65-F5344CB8AC3E}">
        <p14:creationId xmlns:p14="http://schemas.microsoft.com/office/powerpoint/2010/main" val="3180213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703BDD-3A4F-446A-9D50-A185A809B2E6}" type="datetime1">
              <a:rPr lang="en-US" smtClean="0"/>
              <a:t>12/11/2014</a:t>
            </a:fld>
            <a:endParaRPr lang="en-US"/>
          </a:p>
        </p:txBody>
      </p:sp>
      <p:sp>
        <p:nvSpPr>
          <p:cNvPr id="8" name="Footer Placeholder 7"/>
          <p:cNvSpPr>
            <a:spLocks noGrp="1"/>
          </p:cNvSpPr>
          <p:nvPr>
            <p:ph type="ftr" sz="quarter" idx="11"/>
          </p:nvPr>
        </p:nvSpPr>
        <p:spPr/>
        <p:txBody>
          <a:bodyPr/>
          <a:lstStyle/>
          <a:p>
            <a:r>
              <a:rPr lang="en-US" smtClean="0"/>
              <a:t>H20 SIP Report 121114</a:t>
            </a:r>
            <a:endParaRPr lang="en-US"/>
          </a:p>
        </p:txBody>
      </p:sp>
      <p:sp>
        <p:nvSpPr>
          <p:cNvPr id="9" name="Slide Number Placeholder 8"/>
          <p:cNvSpPr>
            <a:spLocks noGrp="1"/>
          </p:cNvSpPr>
          <p:nvPr>
            <p:ph type="sldNum" sz="quarter" idx="12"/>
          </p:nvPr>
        </p:nvSpPr>
        <p:spPr/>
        <p:txBody>
          <a:bodyPr/>
          <a:lstStyle/>
          <a:p>
            <a:fld id="{CE4653E6-37E5-4036-9AC4-9AD13BF52229}" type="slidenum">
              <a:rPr lang="en-US" smtClean="0"/>
              <a:t>‹#›</a:t>
            </a:fld>
            <a:endParaRPr lang="en-US"/>
          </a:p>
        </p:txBody>
      </p:sp>
    </p:spTree>
    <p:extLst>
      <p:ext uri="{BB962C8B-B14F-4D97-AF65-F5344CB8AC3E}">
        <p14:creationId xmlns:p14="http://schemas.microsoft.com/office/powerpoint/2010/main" val="1485854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AA3FA91-E634-4A72-BDA7-98A391916B72}" type="datetime1">
              <a:rPr lang="en-US" smtClean="0"/>
              <a:t>12/11/2014</a:t>
            </a:fld>
            <a:endParaRPr lang="en-US"/>
          </a:p>
        </p:txBody>
      </p:sp>
      <p:sp>
        <p:nvSpPr>
          <p:cNvPr id="4" name="Footer Placeholder 3"/>
          <p:cNvSpPr>
            <a:spLocks noGrp="1"/>
          </p:cNvSpPr>
          <p:nvPr>
            <p:ph type="ftr" sz="quarter" idx="11"/>
          </p:nvPr>
        </p:nvSpPr>
        <p:spPr/>
        <p:txBody>
          <a:bodyPr/>
          <a:lstStyle/>
          <a:p>
            <a:r>
              <a:rPr lang="en-US" smtClean="0"/>
              <a:t>H20 SIP Report 121114</a:t>
            </a:r>
            <a:endParaRPr lang="en-US"/>
          </a:p>
        </p:txBody>
      </p:sp>
      <p:sp>
        <p:nvSpPr>
          <p:cNvPr id="5" name="Slide Number Placeholder 4"/>
          <p:cNvSpPr>
            <a:spLocks noGrp="1"/>
          </p:cNvSpPr>
          <p:nvPr>
            <p:ph type="sldNum" sz="quarter" idx="12"/>
          </p:nvPr>
        </p:nvSpPr>
        <p:spPr/>
        <p:txBody>
          <a:bodyPr/>
          <a:lstStyle/>
          <a:p>
            <a:fld id="{CE4653E6-37E5-4036-9AC4-9AD13BF52229}" type="slidenum">
              <a:rPr lang="en-US" smtClean="0"/>
              <a:t>‹#›</a:t>
            </a:fld>
            <a:endParaRPr lang="en-US"/>
          </a:p>
        </p:txBody>
      </p:sp>
    </p:spTree>
    <p:extLst>
      <p:ext uri="{BB962C8B-B14F-4D97-AF65-F5344CB8AC3E}">
        <p14:creationId xmlns:p14="http://schemas.microsoft.com/office/powerpoint/2010/main" val="4047457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B3A960-0BBD-49B3-85C8-893488A3EEC4}" type="datetime1">
              <a:rPr lang="en-US" smtClean="0"/>
              <a:t>12/11/2014</a:t>
            </a:fld>
            <a:endParaRPr lang="en-US"/>
          </a:p>
        </p:txBody>
      </p:sp>
      <p:sp>
        <p:nvSpPr>
          <p:cNvPr id="3" name="Footer Placeholder 2"/>
          <p:cNvSpPr>
            <a:spLocks noGrp="1"/>
          </p:cNvSpPr>
          <p:nvPr>
            <p:ph type="ftr" sz="quarter" idx="11"/>
          </p:nvPr>
        </p:nvSpPr>
        <p:spPr/>
        <p:txBody>
          <a:bodyPr/>
          <a:lstStyle/>
          <a:p>
            <a:r>
              <a:rPr lang="en-US" smtClean="0"/>
              <a:t>H20 SIP Report 121114</a:t>
            </a:r>
            <a:endParaRPr lang="en-US"/>
          </a:p>
        </p:txBody>
      </p:sp>
      <p:sp>
        <p:nvSpPr>
          <p:cNvPr id="4" name="Slide Number Placeholder 3"/>
          <p:cNvSpPr>
            <a:spLocks noGrp="1"/>
          </p:cNvSpPr>
          <p:nvPr>
            <p:ph type="sldNum" sz="quarter" idx="12"/>
          </p:nvPr>
        </p:nvSpPr>
        <p:spPr/>
        <p:txBody>
          <a:bodyPr/>
          <a:lstStyle/>
          <a:p>
            <a:fld id="{CE4653E6-37E5-4036-9AC4-9AD13BF52229}" type="slidenum">
              <a:rPr lang="en-US" smtClean="0"/>
              <a:t>‹#›</a:t>
            </a:fld>
            <a:endParaRPr lang="en-US"/>
          </a:p>
        </p:txBody>
      </p:sp>
    </p:spTree>
    <p:extLst>
      <p:ext uri="{BB962C8B-B14F-4D97-AF65-F5344CB8AC3E}">
        <p14:creationId xmlns:p14="http://schemas.microsoft.com/office/powerpoint/2010/main" val="4289811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9BA7F1-1B70-4EFE-B3FA-5D0B4D1E9929}" type="datetime1">
              <a:rPr lang="en-US" smtClean="0"/>
              <a:t>12/11/2014</a:t>
            </a:fld>
            <a:endParaRPr lang="en-US"/>
          </a:p>
        </p:txBody>
      </p:sp>
      <p:sp>
        <p:nvSpPr>
          <p:cNvPr id="6" name="Footer Placeholder 5"/>
          <p:cNvSpPr>
            <a:spLocks noGrp="1"/>
          </p:cNvSpPr>
          <p:nvPr>
            <p:ph type="ftr" sz="quarter" idx="11"/>
          </p:nvPr>
        </p:nvSpPr>
        <p:spPr/>
        <p:txBody>
          <a:bodyPr/>
          <a:lstStyle/>
          <a:p>
            <a:r>
              <a:rPr lang="en-US" smtClean="0"/>
              <a:t>H20 SIP Report 121114</a:t>
            </a:r>
            <a:endParaRPr lang="en-US"/>
          </a:p>
        </p:txBody>
      </p:sp>
      <p:sp>
        <p:nvSpPr>
          <p:cNvPr id="7" name="Slide Number Placeholder 6"/>
          <p:cNvSpPr>
            <a:spLocks noGrp="1"/>
          </p:cNvSpPr>
          <p:nvPr>
            <p:ph type="sldNum" sz="quarter" idx="12"/>
          </p:nvPr>
        </p:nvSpPr>
        <p:spPr/>
        <p:txBody>
          <a:bodyPr/>
          <a:lstStyle/>
          <a:p>
            <a:fld id="{CE4653E6-37E5-4036-9AC4-9AD13BF52229}" type="slidenum">
              <a:rPr lang="en-US" smtClean="0"/>
              <a:t>‹#›</a:t>
            </a:fld>
            <a:endParaRPr lang="en-US"/>
          </a:p>
        </p:txBody>
      </p:sp>
    </p:spTree>
    <p:extLst>
      <p:ext uri="{BB962C8B-B14F-4D97-AF65-F5344CB8AC3E}">
        <p14:creationId xmlns:p14="http://schemas.microsoft.com/office/powerpoint/2010/main" val="1574493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5D8A3D-5042-467E-82DD-7432C9D19526}" type="datetime1">
              <a:rPr lang="en-US" smtClean="0"/>
              <a:t>12/11/2014</a:t>
            </a:fld>
            <a:endParaRPr lang="en-US"/>
          </a:p>
        </p:txBody>
      </p:sp>
      <p:sp>
        <p:nvSpPr>
          <p:cNvPr id="6" name="Footer Placeholder 5"/>
          <p:cNvSpPr>
            <a:spLocks noGrp="1"/>
          </p:cNvSpPr>
          <p:nvPr>
            <p:ph type="ftr" sz="quarter" idx="11"/>
          </p:nvPr>
        </p:nvSpPr>
        <p:spPr/>
        <p:txBody>
          <a:bodyPr/>
          <a:lstStyle/>
          <a:p>
            <a:r>
              <a:rPr lang="en-US" smtClean="0"/>
              <a:t>H20 SIP Report 121114</a:t>
            </a:r>
            <a:endParaRPr lang="en-US"/>
          </a:p>
        </p:txBody>
      </p:sp>
      <p:sp>
        <p:nvSpPr>
          <p:cNvPr id="7" name="Slide Number Placeholder 6"/>
          <p:cNvSpPr>
            <a:spLocks noGrp="1"/>
          </p:cNvSpPr>
          <p:nvPr>
            <p:ph type="sldNum" sz="quarter" idx="12"/>
          </p:nvPr>
        </p:nvSpPr>
        <p:spPr/>
        <p:txBody>
          <a:bodyPr/>
          <a:lstStyle/>
          <a:p>
            <a:fld id="{CE4653E6-37E5-4036-9AC4-9AD13BF52229}" type="slidenum">
              <a:rPr lang="en-US" smtClean="0"/>
              <a:t>‹#›</a:t>
            </a:fld>
            <a:endParaRPr lang="en-US"/>
          </a:p>
        </p:txBody>
      </p:sp>
    </p:spTree>
    <p:extLst>
      <p:ext uri="{BB962C8B-B14F-4D97-AF65-F5344CB8AC3E}">
        <p14:creationId xmlns:p14="http://schemas.microsoft.com/office/powerpoint/2010/main" val="476327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CDF8C7-CA68-4FD5-ADED-C00145BDB2D1}" type="datetime1">
              <a:rPr lang="en-US" smtClean="0"/>
              <a:t>12/11/2014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H20 SIP Report 121114</a:t>
            </a: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653E6-37E5-4036-9AC4-9AD13BF52229}" type="slidenum">
              <a:rPr lang="en-US" smtClean="0"/>
              <a:t>‹#›</a:t>
            </a:fld>
            <a:endParaRPr lang="en-US"/>
          </a:p>
        </p:txBody>
      </p:sp>
    </p:spTree>
    <p:extLst>
      <p:ext uri="{BB962C8B-B14F-4D97-AF65-F5344CB8AC3E}">
        <p14:creationId xmlns:p14="http://schemas.microsoft.com/office/powerpoint/2010/main" val="32199836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www2.k12albemarle.org/acps/division/planning/Documents/ACPS%20Strategic%20Plan%202013-2020.pdf"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www2.k12albemarle.org/acps/division/Pages/Lifelong-Learner-Competencies.aspx"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hyperlink" Target="http://www2.k12albemarle.org/acps/division/planning/Documents/Horizon%202020%20Strategic%20Plan%20Summary.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457201" y="5648325"/>
            <a:ext cx="6562724" cy="848106"/>
          </a:xfrm>
        </p:spPr>
        <p:txBody>
          <a:bodyPr anchor="b" anchorCtr="0">
            <a:noAutofit/>
          </a:bodyPr>
          <a:lstStyle/>
          <a:p>
            <a:pPr algn="r">
              <a:lnSpc>
                <a:spcPct val="100000"/>
              </a:lnSpc>
              <a:spcBef>
                <a:spcPts val="0"/>
              </a:spcBef>
            </a:pPr>
            <a:r>
              <a:rPr lang="en-US" sz="1800" dirty="0" smtClean="0">
                <a:solidFill>
                  <a:schemeClr val="tx1">
                    <a:lumMod val="50000"/>
                    <a:lumOff val="50000"/>
                  </a:schemeClr>
                </a:solidFill>
              </a:rPr>
              <a:t>Charlie Price, Strategic Planning &amp; Organizational Improvement</a:t>
            </a:r>
            <a:endParaRPr lang="en-US" sz="1800" dirty="0">
              <a:solidFill>
                <a:schemeClr val="tx1">
                  <a:lumMod val="50000"/>
                  <a:lumOff val="50000"/>
                </a:schemeClr>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457200"/>
            <a:ext cx="5486400" cy="345781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5662" y="5267706"/>
            <a:ext cx="1381125" cy="1228725"/>
          </a:xfrm>
          <a:prstGeom prst="rect">
            <a:avLst/>
          </a:prstGeom>
        </p:spPr>
      </p:pic>
      <p:sp>
        <p:nvSpPr>
          <p:cNvPr id="7" name="Subtitle 4"/>
          <p:cNvSpPr txBox="1">
            <a:spLocks/>
          </p:cNvSpPr>
          <p:nvPr/>
        </p:nvSpPr>
        <p:spPr>
          <a:xfrm>
            <a:off x="352423" y="4086225"/>
            <a:ext cx="5591177" cy="1181482"/>
          </a:xfrm>
          <a:prstGeom prst="rect">
            <a:avLst/>
          </a:prstGeom>
        </p:spPr>
        <p:txBody>
          <a:bodyPr vert="horz" lIns="91440" tIns="45720" rIns="91440" bIns="45720" rtlCol="0" anchor="b"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u="none"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0"/>
              </a:spcBef>
            </a:pPr>
            <a:r>
              <a:rPr lang="en-US" dirty="0" smtClean="0"/>
              <a:t>ACPS Strategic Improvement  Plan</a:t>
            </a:r>
          </a:p>
          <a:p>
            <a:pPr algn="r">
              <a:lnSpc>
                <a:spcPct val="100000"/>
              </a:lnSpc>
              <a:spcBef>
                <a:spcPts val="0"/>
              </a:spcBef>
            </a:pPr>
            <a:r>
              <a:rPr lang="en-US" dirty="0" smtClean="0"/>
              <a:t>Summary Report</a:t>
            </a:r>
          </a:p>
          <a:p>
            <a:pPr algn="r">
              <a:lnSpc>
                <a:spcPct val="100000"/>
              </a:lnSpc>
              <a:spcBef>
                <a:spcPts val="0"/>
              </a:spcBef>
            </a:pPr>
            <a:r>
              <a:rPr lang="en-US" dirty="0" smtClean="0"/>
              <a:t>December 11, 2014</a:t>
            </a:r>
            <a:endParaRPr lang="en-US" dirty="0"/>
          </a:p>
        </p:txBody>
      </p:sp>
    </p:spTree>
    <p:extLst>
      <p:ext uri="{BB962C8B-B14F-4D97-AF65-F5344CB8AC3E}">
        <p14:creationId xmlns:p14="http://schemas.microsoft.com/office/powerpoint/2010/main" val="3490661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711" y="981926"/>
            <a:ext cx="6634716" cy="346589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5750" y="3130289"/>
            <a:ext cx="6916744" cy="3398102"/>
          </a:xfrm>
          <a:prstGeom prst="rect">
            <a:avLst/>
          </a:prstGeom>
        </p:spPr>
      </p:pic>
      <p:sp>
        <p:nvSpPr>
          <p:cNvPr id="5" name="Title 4"/>
          <p:cNvSpPr>
            <a:spLocks noGrp="1"/>
          </p:cNvSpPr>
          <p:nvPr>
            <p:ph type="title"/>
          </p:nvPr>
        </p:nvSpPr>
        <p:spPr>
          <a:xfrm>
            <a:off x="384101" y="184373"/>
            <a:ext cx="7886700" cy="673963"/>
          </a:xfrm>
        </p:spPr>
        <p:txBody>
          <a:bodyPr>
            <a:normAutofit fontScale="90000"/>
          </a:bodyPr>
          <a:lstStyle/>
          <a:p>
            <a:r>
              <a:rPr lang="en-US" dirty="0" smtClean="0"/>
              <a:t>Blackboard DLP Resources</a:t>
            </a:r>
            <a:endParaRPr lang="en-US" dirty="0"/>
          </a:p>
        </p:txBody>
      </p:sp>
    </p:spTree>
    <p:extLst>
      <p:ext uri="{BB962C8B-B14F-4D97-AF65-F5344CB8AC3E}">
        <p14:creationId xmlns:p14="http://schemas.microsoft.com/office/powerpoint/2010/main" val="41865584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240456" y="3773964"/>
            <a:ext cx="2379799" cy="2554464"/>
          </a:xfrm>
          <a:prstGeom prst="rect">
            <a:avLst/>
          </a:prstGeom>
        </p:spPr>
      </p:pic>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3" name="Rectangle 22"/>
          <p:cNvSpPr/>
          <p:nvPr/>
        </p:nvSpPr>
        <p:spPr>
          <a:xfrm>
            <a:off x="2240266" y="0"/>
            <a:ext cx="6675120" cy="107648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1.2 Develop a division-wide master framework or contemporary </a:t>
            </a:r>
            <a:r>
              <a:rPr lang="en-US" sz="1600" b="1" cap="all" dirty="0">
                <a:solidFill>
                  <a:prstClr val="white"/>
                </a:solidFill>
              </a:rPr>
              <a:t>professional development</a:t>
            </a:r>
            <a:r>
              <a:rPr lang="en-US" sz="1400" b="1" i="1" dirty="0">
                <a:solidFill>
                  <a:prstClr val="white"/>
                </a:solidFill>
              </a:rPr>
              <a:t> </a:t>
            </a:r>
            <a:r>
              <a:rPr lang="en-US" sz="1400" dirty="0">
                <a:solidFill>
                  <a:prstClr val="white"/>
                </a:solidFill>
              </a:rPr>
              <a:t>and training that optimizes our workforce and addresses the essential competencies needed by teachers, administrators, and classified staff.</a:t>
            </a:r>
          </a:p>
        </p:txBody>
      </p:sp>
      <p:sp>
        <p:nvSpPr>
          <p:cNvPr id="27" name="Freeform 26"/>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D. Collins</a:t>
            </a:r>
            <a:endParaRPr lang="en-US" sz="1600" kern="1200" dirty="0"/>
          </a:p>
        </p:txBody>
      </p:sp>
      <p:sp>
        <p:nvSpPr>
          <p:cNvPr id="30" name="Freeform 29"/>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Engage Every Student</a:t>
            </a:r>
            <a:endParaRPr lang="en-US" sz="2000" kern="1200" dirty="0"/>
          </a:p>
        </p:txBody>
      </p:sp>
      <p:grpSp>
        <p:nvGrpSpPr>
          <p:cNvPr id="24" name="Group 23"/>
          <p:cNvGrpSpPr/>
          <p:nvPr/>
        </p:nvGrpSpPr>
        <p:grpSpPr>
          <a:xfrm>
            <a:off x="228586" y="1238569"/>
            <a:ext cx="8686800" cy="1325880"/>
            <a:chOff x="228592" y="1280160"/>
            <a:chExt cx="8686800" cy="1325880"/>
          </a:xfrm>
        </p:grpSpPr>
        <p:sp>
          <p:nvSpPr>
            <p:cNvPr id="25" name="Freeform 24"/>
            <p:cNvSpPr/>
            <p:nvPr/>
          </p:nvSpPr>
          <p:spPr>
            <a:xfrm>
              <a:off x="228605" y="1636776"/>
              <a:ext cx="5669275" cy="969264"/>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a:solidFill>
                    <a:prstClr val="black">
                      <a:hueOff val="0"/>
                      <a:satOff val="0"/>
                      <a:lumOff val="0"/>
                      <a:alphaOff val="0"/>
                    </a:prstClr>
                  </a:solidFill>
                </a:rPr>
                <a:t>1.2.1 Internal PD Management Organization</a:t>
              </a:r>
            </a:p>
            <a:p>
              <a:pPr marL="171450" indent="-171450">
                <a:buFont typeface="Arial" panose="020B0604020202020204" pitchFamily="34" charset="0"/>
                <a:buChar char="•"/>
              </a:pPr>
              <a:r>
                <a:rPr lang="en-US" sz="1200" dirty="0"/>
                <a:t>Co-creation of PD workshops for teachers by all departments (Instruction, Special Education, Technology, Community Engagement)</a:t>
              </a:r>
            </a:p>
            <a:p>
              <a:pPr marL="171450" indent="-171450">
                <a:buFont typeface="Arial" panose="020B0604020202020204" pitchFamily="34" charset="0"/>
                <a:buChar char="•"/>
              </a:pPr>
              <a:r>
                <a:rPr lang="en-US" sz="1200" dirty="0"/>
                <a:t>Delivery of summer PD for integration of digital resources into secondary classrooms</a:t>
              </a:r>
            </a:p>
            <a:p>
              <a:pPr marL="171450" indent="-171450">
                <a:buFont typeface="Arial" panose="020B0604020202020204" pitchFamily="34" charset="0"/>
                <a:buChar char="•"/>
              </a:pPr>
              <a:r>
                <a:rPr lang="en-US" sz="1200" dirty="0"/>
                <a:t>Delivery of summer PD for integration of technology tools into elementary classrooms</a:t>
              </a:r>
            </a:p>
            <a:p>
              <a:pPr marL="171450" indent="-171450">
                <a:buFont typeface="Arial" panose="020B0604020202020204" pitchFamily="34" charset="0"/>
                <a:buChar char="•"/>
              </a:pPr>
              <a:r>
                <a:rPr lang="en-US" sz="1200" dirty="0"/>
                <a:t>Delivery of PD focused on Seven Pathways</a:t>
              </a:r>
            </a:p>
            <a:p>
              <a:pPr marL="171450" indent="-171450">
                <a:buFont typeface="Arial" panose="020B0604020202020204" pitchFamily="34" charset="0"/>
                <a:buChar char="•"/>
              </a:pPr>
              <a:r>
                <a:rPr lang="en-US" sz="1200" dirty="0"/>
                <a:t>Development of PD Opportunities in the areas of mathematics and PLC</a:t>
              </a:r>
            </a:p>
            <a:p>
              <a:pPr marL="171450" indent="-171450">
                <a:buFont typeface="Arial" panose="020B0604020202020204" pitchFamily="34" charset="0"/>
                <a:buChar char="•"/>
              </a:pPr>
              <a:r>
                <a:rPr lang="en-US" sz="1200" dirty="0"/>
                <a:t>Delivery of increased number of PD Opportunities developed for ACPS</a:t>
              </a:r>
            </a:p>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Delivery of PD for use of competency-based learning and performance assessments.</a:t>
              </a:r>
            </a:p>
            <a:p>
              <a:pPr marL="0" lvl="1" defTabSz="889000">
                <a:lnSpc>
                  <a:spcPct val="90000"/>
                </a:lnSpc>
                <a:spcBef>
                  <a:spcPct val="0"/>
                </a:spcBef>
                <a:spcAft>
                  <a:spcPct val="15000"/>
                </a:spcAft>
              </a:pPr>
              <a:r>
                <a:rPr lang="en-US" sz="1200" dirty="0">
                  <a:solidFill>
                    <a:prstClr val="black">
                      <a:hueOff val="0"/>
                      <a:satOff val="0"/>
                      <a:lumOff val="0"/>
                      <a:alphaOff val="0"/>
                    </a:prstClr>
                  </a:solidFill>
                </a:rPr>
                <a:t>1.2.2 Include digital portfolios for licensed staff in performance appraisal </a:t>
              </a:r>
              <a:r>
                <a:rPr lang="en-US" sz="1200" dirty="0" smtClean="0">
                  <a:solidFill>
                    <a:prstClr val="black">
                      <a:hueOff val="0"/>
                      <a:satOff val="0"/>
                      <a:lumOff val="0"/>
                      <a:alphaOff val="0"/>
                    </a:prstClr>
                  </a:solidFill>
                </a:rPr>
                <a:t>system</a:t>
              </a:r>
              <a:endParaRPr lang="en-US" sz="1200" dirty="0">
                <a:solidFill>
                  <a:prstClr val="black">
                    <a:hueOff val="0"/>
                    <a:satOff val="0"/>
                    <a:lumOff val="0"/>
                    <a:alphaOff val="0"/>
                  </a:prstClr>
                </a:solidFill>
              </a:endParaRPr>
            </a:p>
          </p:txBody>
        </p:sp>
        <p:grpSp>
          <p:nvGrpSpPr>
            <p:cNvPr id="32" name="Group 31"/>
            <p:cNvGrpSpPr/>
            <p:nvPr/>
          </p:nvGrpSpPr>
          <p:grpSpPr>
            <a:xfrm>
              <a:off x="228592" y="1280160"/>
              <a:ext cx="8686800" cy="310896"/>
              <a:chOff x="228592" y="1280160"/>
              <a:chExt cx="8686800" cy="310896"/>
            </a:xfrm>
          </p:grpSpPr>
          <p:sp>
            <p:nvSpPr>
              <p:cNvPr id="33" name="Straight Connector 32"/>
              <p:cNvSpPr/>
              <p:nvPr/>
            </p:nvSpPr>
            <p:spPr>
              <a:xfrm>
                <a:off x="228592" y="1591056"/>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4" name="Freeform 33"/>
              <p:cNvSpPr/>
              <p:nvPr/>
            </p:nvSpPr>
            <p:spPr>
              <a:xfrm>
                <a:off x="228592" y="1280160"/>
                <a:ext cx="8686800" cy="24688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5" name="Group 34"/>
          <p:cNvGrpSpPr/>
          <p:nvPr/>
        </p:nvGrpSpPr>
        <p:grpSpPr>
          <a:xfrm>
            <a:off x="228578" y="3682524"/>
            <a:ext cx="3886200" cy="1325880"/>
            <a:chOff x="228588" y="1280160"/>
            <a:chExt cx="8686817" cy="1325880"/>
          </a:xfrm>
        </p:grpSpPr>
        <p:sp>
          <p:nvSpPr>
            <p:cNvPr id="36" name="Freeform 35"/>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smtClean="0"/>
                <a:t>Both PD Workshop attendance and utilization of the Instructional Coaching model have drastically increased.</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t>PD Workshop attendance has already tripled last years numbers and it is only mid-year.</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t>At the current rate t</a:t>
              </a:r>
              <a:r>
                <a:rPr lang="en-US" sz="1200" dirty="0" smtClean="0">
                  <a:solidFill>
                    <a:schemeClr val="tx1"/>
                  </a:solidFill>
                </a:rPr>
                <a:t>he Instructional Coaching projects are projected to exceed last year by almost 900.</a:t>
              </a:r>
            </a:p>
            <a:p>
              <a:pPr marL="171450" lvl="1" indent="-171450" defTabSz="889000">
                <a:lnSpc>
                  <a:spcPct val="90000"/>
                </a:lnSpc>
                <a:spcBef>
                  <a:spcPct val="0"/>
                </a:spcBef>
                <a:spcAft>
                  <a:spcPct val="15000"/>
                </a:spcAft>
                <a:buFont typeface="Arial" panose="020B0604020202020204" pitchFamily="34" charset="0"/>
                <a:buChar char="•"/>
              </a:pPr>
              <a:endParaRPr lang="en-US" sz="1200" dirty="0">
                <a:solidFill>
                  <a:schemeClr val="tx1"/>
                </a:solidFill>
              </a:endParaRPr>
            </a:p>
          </p:txBody>
        </p:sp>
        <p:grpSp>
          <p:nvGrpSpPr>
            <p:cNvPr id="37" name="Group 36"/>
            <p:cNvGrpSpPr/>
            <p:nvPr/>
          </p:nvGrpSpPr>
          <p:grpSpPr>
            <a:xfrm>
              <a:off x="228588" y="1280160"/>
              <a:ext cx="8686804" cy="365760"/>
              <a:chOff x="228588" y="1280160"/>
              <a:chExt cx="8686804" cy="365760"/>
            </a:xfrm>
          </p:grpSpPr>
          <p:sp>
            <p:nvSpPr>
              <p:cNvPr id="38" name="Straight Connector 37"/>
              <p:cNvSpPr/>
              <p:nvPr/>
            </p:nvSpPr>
            <p:spPr>
              <a:xfrm>
                <a:off x="228588" y="1645920"/>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2" name="Freeform 41"/>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5" name="Group 44"/>
          <p:cNvGrpSpPr/>
          <p:nvPr/>
        </p:nvGrpSpPr>
        <p:grpSpPr>
          <a:xfrm>
            <a:off x="228578" y="5303520"/>
            <a:ext cx="3886200" cy="1325880"/>
            <a:chOff x="228588" y="1280160"/>
            <a:chExt cx="8686817" cy="1325880"/>
          </a:xfrm>
        </p:grpSpPr>
        <p:sp>
          <p:nvSpPr>
            <p:cNvPr id="46" name="Freeform 45"/>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Complete annual PD “Needs Assessment”</a:t>
              </a: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Create ACPS Opportunities based on Needs Assessment.</a:t>
              </a: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Complete development of the Office of Instruction Improvement Plan focused on </a:t>
              </a:r>
              <a:r>
                <a:rPr lang="en-US" sz="1200" dirty="0" smtClean="0">
                  <a:solidFill>
                    <a:prstClr val="black">
                      <a:hueOff val="0"/>
                      <a:satOff val="0"/>
                      <a:lumOff val="0"/>
                      <a:alphaOff val="0"/>
                    </a:prstClr>
                  </a:solidFill>
                </a:rPr>
                <a:t>PD &amp; Effective Teaching Practices</a:t>
              </a:r>
              <a:endParaRPr lang="en-US" sz="1200" dirty="0">
                <a:solidFill>
                  <a:prstClr val="black">
                    <a:hueOff val="0"/>
                    <a:satOff val="0"/>
                    <a:lumOff val="0"/>
                    <a:alphaOff val="0"/>
                  </a:prstClr>
                </a:solidFill>
              </a:endParaRPr>
            </a:p>
          </p:txBody>
        </p:sp>
        <p:grpSp>
          <p:nvGrpSpPr>
            <p:cNvPr id="47" name="Group 46"/>
            <p:cNvGrpSpPr/>
            <p:nvPr/>
          </p:nvGrpSpPr>
          <p:grpSpPr>
            <a:xfrm>
              <a:off x="228588" y="1280160"/>
              <a:ext cx="8686804" cy="365760"/>
              <a:chOff x="228588" y="1280160"/>
              <a:chExt cx="8686804" cy="365760"/>
            </a:xfrm>
          </p:grpSpPr>
          <p:sp>
            <p:nvSpPr>
              <p:cNvPr id="48" name="Straight Connector 47"/>
              <p:cNvSpPr/>
              <p:nvPr/>
            </p:nvSpPr>
            <p:spPr>
              <a:xfrm>
                <a:off x="228588" y="1645920"/>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49" name="Freeform 48"/>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0" name="TextBox 49"/>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July ‘14 Impact Assessment Score: 3</a:t>
            </a:r>
            <a:endParaRPr lang="en-US" sz="1200" dirty="0"/>
          </a:p>
        </p:txBody>
      </p:sp>
      <p:pic>
        <p:nvPicPr>
          <p:cNvPr id="3" name="Picture 2"/>
          <p:cNvPicPr>
            <a:picLocks noChangeAspect="1"/>
          </p:cNvPicPr>
          <p:nvPr/>
        </p:nvPicPr>
        <p:blipFill>
          <a:blip r:embed="rId4"/>
          <a:stretch>
            <a:fillRect/>
          </a:stretch>
        </p:blipFill>
        <p:spPr>
          <a:xfrm>
            <a:off x="6338398" y="1776442"/>
            <a:ext cx="2576988" cy="2420654"/>
          </a:xfrm>
          <a:prstGeom prst="rect">
            <a:avLst/>
          </a:prstGeom>
        </p:spPr>
      </p:pic>
    </p:spTree>
    <p:extLst>
      <p:ext uri="{BB962C8B-B14F-4D97-AF65-F5344CB8AC3E}">
        <p14:creationId xmlns:p14="http://schemas.microsoft.com/office/powerpoint/2010/main" val="3331806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3" name="Rectangle 22"/>
          <p:cNvSpPr/>
          <p:nvPr/>
        </p:nvSpPr>
        <p:spPr>
          <a:xfrm>
            <a:off x="2240266" y="0"/>
            <a:ext cx="6675120" cy="10764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1.3 Integrate the use of </a:t>
            </a:r>
            <a:r>
              <a:rPr lang="en-US" sz="1600" b="1" cap="all" dirty="0">
                <a:solidFill>
                  <a:prstClr val="white"/>
                </a:solidFill>
              </a:rPr>
              <a:t>Contemporary Learning Space &amp; Instructional Technologies</a:t>
            </a:r>
            <a:r>
              <a:rPr lang="en-US" sz="1400" b="1" i="1" dirty="0">
                <a:solidFill>
                  <a:prstClr val="white"/>
                </a:solidFill>
              </a:rPr>
              <a:t> </a:t>
            </a:r>
            <a:r>
              <a:rPr lang="en-US" sz="1400" dirty="0">
                <a:solidFill>
                  <a:prstClr val="white"/>
                </a:solidFill>
              </a:rPr>
              <a:t>into the instructional program delivery.</a:t>
            </a:r>
          </a:p>
        </p:txBody>
      </p:sp>
      <p:sp>
        <p:nvSpPr>
          <p:cNvPr id="24" name="Freeform 23"/>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Engage Every Student</a:t>
            </a:r>
            <a:endParaRPr lang="en-US" sz="2000" kern="1200" dirty="0"/>
          </a:p>
        </p:txBody>
      </p:sp>
      <p:sp>
        <p:nvSpPr>
          <p:cNvPr id="27" name="Freeform 26"/>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D. Tistadt</a:t>
            </a:r>
            <a:endParaRPr lang="en-US" sz="1600" kern="1200" dirty="0"/>
          </a:p>
        </p:txBody>
      </p:sp>
      <p:grpSp>
        <p:nvGrpSpPr>
          <p:cNvPr id="30" name="Group 29"/>
          <p:cNvGrpSpPr/>
          <p:nvPr/>
        </p:nvGrpSpPr>
        <p:grpSpPr>
          <a:xfrm>
            <a:off x="228588" y="1280160"/>
            <a:ext cx="8686817" cy="1325880"/>
            <a:chOff x="228588" y="1280160"/>
            <a:chExt cx="8686817" cy="1325880"/>
          </a:xfrm>
        </p:grpSpPr>
        <p:sp>
          <p:nvSpPr>
            <p:cNvPr id="34" name="Freeform 33"/>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a:solidFill>
                    <a:prstClr val="black">
                      <a:hueOff val="0"/>
                      <a:satOff val="0"/>
                      <a:lumOff val="0"/>
                      <a:alphaOff val="0"/>
                    </a:prstClr>
                  </a:solidFill>
                </a:rPr>
                <a:t>1.3.1 Convert spaces to contemporary learning space standards.</a:t>
              </a: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Completed current state assessment of all schools.</a:t>
              </a: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10 year plan submitted to the School Board and CIP process</a:t>
              </a:r>
              <a:r>
                <a:rPr lang="en-US" sz="1200" dirty="0" smtClean="0">
                  <a:solidFill>
                    <a:prstClr val="black">
                      <a:hueOff val="0"/>
                      <a:satOff val="0"/>
                      <a:lumOff val="0"/>
                      <a:alphaOff val="0"/>
                    </a:prstClr>
                  </a:solidFill>
                </a:rPr>
                <a:t>.</a:t>
              </a:r>
            </a:p>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1.3.2 Implement a 1:1 Student Technology Ratio</a:t>
              </a:r>
              <a:endParaRPr lang="en-US" sz="1200" dirty="0">
                <a:solidFill>
                  <a:prstClr val="black">
                    <a:hueOff val="0"/>
                    <a:satOff val="0"/>
                    <a:lumOff val="0"/>
                    <a:alphaOff val="0"/>
                  </a:prstClr>
                </a:solidFill>
              </a:endParaRPr>
            </a:p>
          </p:txBody>
        </p:sp>
        <p:grpSp>
          <p:nvGrpSpPr>
            <p:cNvPr id="35" name="Group 34"/>
            <p:cNvGrpSpPr/>
            <p:nvPr/>
          </p:nvGrpSpPr>
          <p:grpSpPr>
            <a:xfrm>
              <a:off x="228588" y="1280160"/>
              <a:ext cx="8686804" cy="365760"/>
              <a:chOff x="228588" y="1280160"/>
              <a:chExt cx="8686804" cy="365760"/>
            </a:xfrm>
          </p:grpSpPr>
          <p:sp>
            <p:nvSpPr>
              <p:cNvPr id="36" name="Straight Connector 35"/>
              <p:cNvSpPr/>
              <p:nvPr/>
            </p:nvSpPr>
            <p:spPr>
              <a:xfrm>
                <a:off x="228588" y="1645920"/>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7" name="Freeform 3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8" name="Group 37"/>
          <p:cNvGrpSpPr/>
          <p:nvPr/>
        </p:nvGrpSpPr>
        <p:grpSpPr>
          <a:xfrm>
            <a:off x="228586" y="2716775"/>
            <a:ext cx="3886200" cy="1325880"/>
            <a:chOff x="228588" y="1280160"/>
            <a:chExt cx="8686817" cy="1325880"/>
          </a:xfrm>
        </p:grpSpPr>
        <p:sp>
          <p:nvSpPr>
            <p:cNvPr id="42" name="Freeform 41"/>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t>Contemporary Learning Spaces Evaluation Report 08/07/14 – Baseline Data</a:t>
              </a:r>
            </a:p>
          </p:txBody>
        </p:sp>
        <p:grpSp>
          <p:nvGrpSpPr>
            <p:cNvPr id="45" name="Group 44"/>
            <p:cNvGrpSpPr/>
            <p:nvPr/>
          </p:nvGrpSpPr>
          <p:grpSpPr>
            <a:xfrm>
              <a:off x="228588" y="1280160"/>
              <a:ext cx="8686804" cy="365760"/>
              <a:chOff x="228588" y="1280160"/>
              <a:chExt cx="8686804" cy="365760"/>
            </a:xfrm>
          </p:grpSpPr>
          <p:sp>
            <p:nvSpPr>
              <p:cNvPr id="46" name="Straight Connector 45"/>
              <p:cNvSpPr/>
              <p:nvPr/>
            </p:nvSpPr>
            <p:spPr>
              <a:xfrm>
                <a:off x="228588" y="1645920"/>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7" name="Freeform 4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8" name="Group 47"/>
          <p:cNvGrpSpPr/>
          <p:nvPr/>
        </p:nvGrpSpPr>
        <p:grpSpPr>
          <a:xfrm>
            <a:off x="297166" y="3680020"/>
            <a:ext cx="3886200" cy="1325880"/>
            <a:chOff x="228588" y="1280160"/>
            <a:chExt cx="8686817" cy="1325880"/>
          </a:xfrm>
        </p:grpSpPr>
        <p:sp>
          <p:nvSpPr>
            <p:cNvPr id="49" name="Freeform 48"/>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285750" lvl="1" indent="-2857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Complete evaluations </a:t>
              </a:r>
              <a:r>
                <a:rPr lang="en-US" sz="1200" dirty="0">
                  <a:solidFill>
                    <a:prstClr val="black">
                      <a:hueOff val="0"/>
                      <a:satOff val="0"/>
                      <a:lumOff val="0"/>
                      <a:alphaOff val="0"/>
                    </a:prstClr>
                  </a:solidFill>
                </a:rPr>
                <a:t>on all Design 2015 projects</a:t>
              </a:r>
              <a:r>
                <a:rPr lang="en-US" sz="1200" dirty="0" smtClean="0">
                  <a:solidFill>
                    <a:prstClr val="black">
                      <a:hueOff val="0"/>
                      <a:satOff val="0"/>
                      <a:lumOff val="0"/>
                      <a:alphaOff val="0"/>
                    </a:prstClr>
                  </a:solidFill>
                </a:rPr>
                <a:t>.</a:t>
              </a:r>
            </a:p>
            <a:p>
              <a:pPr marL="285750" lvl="1" indent="-2857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Monitor CIP process; be ready to act upon approval.</a:t>
              </a:r>
              <a:endParaRPr lang="en-US" sz="1200" dirty="0">
                <a:solidFill>
                  <a:prstClr val="black">
                    <a:hueOff val="0"/>
                    <a:satOff val="0"/>
                    <a:lumOff val="0"/>
                    <a:alphaOff val="0"/>
                  </a:prstClr>
                </a:solidFill>
              </a:endParaRPr>
            </a:p>
          </p:txBody>
        </p:sp>
        <p:grpSp>
          <p:nvGrpSpPr>
            <p:cNvPr id="50" name="Group 49"/>
            <p:cNvGrpSpPr/>
            <p:nvPr/>
          </p:nvGrpSpPr>
          <p:grpSpPr>
            <a:xfrm>
              <a:off x="228588" y="1280160"/>
              <a:ext cx="8686804" cy="365760"/>
              <a:chOff x="228588" y="1280160"/>
              <a:chExt cx="8686804" cy="365760"/>
            </a:xfrm>
          </p:grpSpPr>
          <p:sp>
            <p:nvSpPr>
              <p:cNvPr id="51" name="Straight Connector 50"/>
              <p:cNvSpPr/>
              <p:nvPr/>
            </p:nvSpPr>
            <p:spPr>
              <a:xfrm>
                <a:off x="228588" y="1645920"/>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2" name="Freeform 51"/>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3" name="TextBox 52"/>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July ‘14 Impact Assessment Score: 2</a:t>
            </a:r>
            <a:endParaRPr lang="en-US" sz="1200" dirty="0"/>
          </a:p>
        </p:txBody>
      </p:sp>
      <p:graphicFrame>
        <p:nvGraphicFramePr>
          <p:cNvPr id="25" name="Chart 24"/>
          <p:cNvGraphicFramePr>
            <a:graphicFrameLocks/>
          </p:cNvGraphicFramePr>
          <p:nvPr>
            <p:extLst>
              <p:ext uri="{D42A27DB-BD31-4B8C-83A1-F6EECF244321}">
                <p14:modId xmlns:p14="http://schemas.microsoft.com/office/powerpoint/2010/main" val="3659047899"/>
              </p:ext>
            </p:extLst>
          </p:nvPr>
        </p:nvGraphicFramePr>
        <p:xfrm>
          <a:off x="5250698" y="1778575"/>
          <a:ext cx="3120945" cy="21098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25"/>
          <p:cNvGraphicFramePr>
            <a:graphicFrameLocks/>
          </p:cNvGraphicFramePr>
          <p:nvPr>
            <p:extLst>
              <p:ext uri="{D42A27DB-BD31-4B8C-83A1-F6EECF244321}">
                <p14:modId xmlns:p14="http://schemas.microsoft.com/office/powerpoint/2010/main" val="51746127"/>
              </p:ext>
            </p:extLst>
          </p:nvPr>
        </p:nvGraphicFramePr>
        <p:xfrm>
          <a:off x="5246704" y="3972628"/>
          <a:ext cx="3142694" cy="20553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8" name="Chart 27"/>
          <p:cNvGraphicFramePr>
            <a:graphicFrameLocks/>
          </p:cNvGraphicFramePr>
          <p:nvPr>
            <p:extLst>
              <p:ext uri="{D42A27DB-BD31-4B8C-83A1-F6EECF244321}">
                <p14:modId xmlns:p14="http://schemas.microsoft.com/office/powerpoint/2010/main" val="1387367361"/>
              </p:ext>
            </p:extLst>
          </p:nvPr>
        </p:nvGraphicFramePr>
        <p:xfrm>
          <a:off x="1337948" y="4678025"/>
          <a:ext cx="3260080" cy="195405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6572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7" name="Rectangle 26"/>
          <p:cNvSpPr/>
          <p:nvPr/>
        </p:nvSpPr>
        <p:spPr>
          <a:xfrm>
            <a:off x="2240266" y="0"/>
            <a:ext cx="6675120" cy="10764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2.1 Define, Communicate, and Implement the Division’s specific measures (</a:t>
            </a:r>
            <a:r>
              <a:rPr lang="en-US" sz="1600" b="1" cap="all" dirty="0">
                <a:solidFill>
                  <a:prstClr val="white"/>
                </a:solidFill>
              </a:rPr>
              <a:t>Performance Based Tasks</a:t>
            </a:r>
            <a:r>
              <a:rPr lang="en-US" sz="1400" dirty="0">
                <a:solidFill>
                  <a:prstClr val="white"/>
                </a:solidFill>
              </a:rPr>
              <a:t>) for mastery of lifelong-learning competencies and student success.</a:t>
            </a:r>
          </a:p>
        </p:txBody>
      </p:sp>
      <p:sp>
        <p:nvSpPr>
          <p:cNvPr id="30" name="Freeform 29"/>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Balanced Assessments</a:t>
            </a:r>
            <a:endParaRPr lang="en-US" sz="2000" kern="1200" dirty="0"/>
          </a:p>
        </p:txBody>
      </p:sp>
      <p:sp>
        <p:nvSpPr>
          <p:cNvPr id="32" name="Freeform 31"/>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D. Collins</a:t>
            </a:r>
            <a:endParaRPr lang="en-US" sz="1600" kern="1200" dirty="0"/>
          </a:p>
        </p:txBody>
      </p:sp>
      <p:grpSp>
        <p:nvGrpSpPr>
          <p:cNvPr id="33" name="Group 32"/>
          <p:cNvGrpSpPr/>
          <p:nvPr/>
        </p:nvGrpSpPr>
        <p:grpSpPr>
          <a:xfrm>
            <a:off x="228588" y="1280160"/>
            <a:ext cx="8686817" cy="1325880"/>
            <a:chOff x="228588" y="1280160"/>
            <a:chExt cx="8686817" cy="1325880"/>
          </a:xfrm>
        </p:grpSpPr>
        <p:sp>
          <p:nvSpPr>
            <p:cNvPr id="34" name="Freeform 33"/>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a:solidFill>
                    <a:prstClr val="black">
                      <a:hueOff val="0"/>
                      <a:satOff val="0"/>
                      <a:lumOff val="0"/>
                      <a:alphaOff val="0"/>
                    </a:prstClr>
                  </a:solidFill>
                </a:rPr>
                <a:t>2.1.1 Define and communicate Division Performance Based Tasks. - COMPLETE</a:t>
              </a: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Rubrics have been developed for the lifelong-learning competencies and initial training has been provided (CAI2014) </a:t>
              </a:r>
            </a:p>
            <a:p>
              <a:pPr marL="0" lvl="1" defTabSz="889000">
                <a:lnSpc>
                  <a:spcPct val="90000"/>
                </a:lnSpc>
                <a:spcBef>
                  <a:spcPct val="0"/>
                </a:spcBef>
                <a:spcAft>
                  <a:spcPct val="15000"/>
                </a:spcAft>
              </a:pPr>
              <a:r>
                <a:rPr lang="en-US" sz="1200" dirty="0">
                  <a:solidFill>
                    <a:prstClr val="black">
                      <a:hueOff val="0"/>
                      <a:satOff val="0"/>
                      <a:lumOff val="0"/>
                      <a:alphaOff val="0"/>
                    </a:prstClr>
                  </a:solidFill>
                </a:rPr>
                <a:t>2.1.2 Implement Performance Based Tasks.</a:t>
              </a: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Drafted student portfolios elements / expectations / procedures.</a:t>
              </a: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Prototype student portfolio containers have been developed for each grade level</a:t>
              </a:r>
              <a:r>
                <a:rPr lang="en-US" sz="1200" dirty="0" smtClean="0">
                  <a:solidFill>
                    <a:prstClr val="black">
                      <a:hueOff val="0"/>
                      <a:satOff val="0"/>
                      <a:lumOff val="0"/>
                      <a:alphaOff val="0"/>
                    </a:prstClr>
                  </a:solidFill>
                </a:rPr>
                <a:t>.</a:t>
              </a:r>
              <a:endParaRPr lang="en-US" sz="1200" dirty="0">
                <a:solidFill>
                  <a:prstClr val="black">
                    <a:hueOff val="0"/>
                    <a:satOff val="0"/>
                    <a:lumOff val="0"/>
                    <a:alphaOff val="0"/>
                  </a:prstClr>
                </a:solidFill>
              </a:endParaRPr>
            </a:p>
          </p:txBody>
        </p:sp>
        <p:grpSp>
          <p:nvGrpSpPr>
            <p:cNvPr id="35" name="Group 34"/>
            <p:cNvGrpSpPr/>
            <p:nvPr/>
          </p:nvGrpSpPr>
          <p:grpSpPr>
            <a:xfrm>
              <a:off x="228588" y="1280160"/>
              <a:ext cx="8686804" cy="365760"/>
              <a:chOff x="228588" y="1280160"/>
              <a:chExt cx="8686804" cy="365760"/>
            </a:xfrm>
          </p:grpSpPr>
          <p:sp>
            <p:nvSpPr>
              <p:cNvPr id="36" name="Straight Connector 35"/>
              <p:cNvSpPr/>
              <p:nvPr/>
            </p:nvSpPr>
            <p:spPr>
              <a:xfrm>
                <a:off x="228588" y="1645920"/>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7" name="Freeform 3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8" name="Group 37"/>
          <p:cNvGrpSpPr/>
          <p:nvPr/>
        </p:nvGrpSpPr>
        <p:grpSpPr>
          <a:xfrm>
            <a:off x="228586" y="3200400"/>
            <a:ext cx="3886200" cy="1325880"/>
            <a:chOff x="228588" y="1280160"/>
            <a:chExt cx="8686817" cy="1325880"/>
          </a:xfrm>
        </p:grpSpPr>
        <p:sp>
          <p:nvSpPr>
            <p:cNvPr id="42" name="Freeform 41"/>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smtClean="0"/>
                <a:t>14,548 unique pieces of work</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t>Across all grade levels</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t>Keyed to 8 different Lifelong Learning Competencies</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t>36% scored Proficient or better</a:t>
              </a:r>
              <a:endParaRPr lang="en-US" sz="1200" dirty="0"/>
            </a:p>
          </p:txBody>
        </p:sp>
        <p:grpSp>
          <p:nvGrpSpPr>
            <p:cNvPr id="45" name="Group 44"/>
            <p:cNvGrpSpPr/>
            <p:nvPr/>
          </p:nvGrpSpPr>
          <p:grpSpPr>
            <a:xfrm>
              <a:off x="228588" y="1280160"/>
              <a:ext cx="8686804" cy="365760"/>
              <a:chOff x="228588" y="1280160"/>
              <a:chExt cx="8686804" cy="365760"/>
            </a:xfrm>
          </p:grpSpPr>
          <p:sp>
            <p:nvSpPr>
              <p:cNvPr id="46" name="Straight Connector 45"/>
              <p:cNvSpPr/>
              <p:nvPr/>
            </p:nvSpPr>
            <p:spPr>
              <a:xfrm>
                <a:off x="228588" y="1645920"/>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7" name="Freeform 4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8" name="Group 47"/>
          <p:cNvGrpSpPr/>
          <p:nvPr/>
        </p:nvGrpSpPr>
        <p:grpSpPr>
          <a:xfrm>
            <a:off x="228578" y="5029200"/>
            <a:ext cx="3886200" cy="1325880"/>
            <a:chOff x="228588" y="1280160"/>
            <a:chExt cx="8686817" cy="1325880"/>
          </a:xfrm>
        </p:grpSpPr>
        <p:sp>
          <p:nvSpPr>
            <p:cNvPr id="49" name="Freeform 48"/>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Create School Level Report by LLC</a:t>
              </a:r>
            </a:p>
            <a:p>
              <a:pPr marL="285750" lvl="1" indent="-2857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Expand Performance Tasks </a:t>
              </a:r>
              <a:r>
                <a:rPr lang="en-US" sz="1200" dirty="0" smtClean="0">
                  <a:solidFill>
                    <a:prstClr val="black">
                      <a:hueOff val="0"/>
                      <a:satOff val="0"/>
                      <a:lumOff val="0"/>
                      <a:alphaOff val="0"/>
                    </a:prstClr>
                  </a:solidFill>
                </a:rPr>
                <a:t>Library</a:t>
              </a:r>
              <a:endParaRPr lang="en-US" sz="1200" dirty="0" smtClean="0">
                <a:solidFill>
                  <a:prstClr val="black">
                    <a:hueOff val="0"/>
                    <a:satOff val="0"/>
                    <a:lumOff val="0"/>
                    <a:alphaOff val="0"/>
                  </a:prstClr>
                </a:solidFill>
              </a:endParaRPr>
            </a:p>
            <a:p>
              <a:pPr marL="285750" lvl="1" indent="-2857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Expand </a:t>
              </a:r>
              <a:r>
                <a:rPr lang="en-US" sz="1200" dirty="0">
                  <a:solidFill>
                    <a:prstClr val="black">
                      <a:hueOff val="0"/>
                      <a:satOff val="0"/>
                      <a:lumOff val="0"/>
                      <a:alphaOff val="0"/>
                    </a:prstClr>
                  </a:solidFill>
                </a:rPr>
                <a:t>PD </a:t>
              </a:r>
              <a:r>
                <a:rPr lang="en-US" sz="1200" dirty="0" smtClean="0">
                  <a:solidFill>
                    <a:prstClr val="black">
                      <a:hueOff val="0"/>
                      <a:satOff val="0"/>
                      <a:lumOff val="0"/>
                      <a:alphaOff val="0"/>
                    </a:prstClr>
                  </a:solidFill>
                </a:rPr>
                <a:t>opportunities (Priority 1.2)</a:t>
              </a:r>
              <a:endParaRPr lang="en-US" sz="1200" dirty="0">
                <a:solidFill>
                  <a:prstClr val="black">
                    <a:hueOff val="0"/>
                    <a:satOff val="0"/>
                    <a:lumOff val="0"/>
                    <a:alphaOff val="0"/>
                  </a:prstClr>
                </a:solidFill>
              </a:endParaRP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Develop and implement school scoring </a:t>
              </a:r>
              <a:r>
                <a:rPr lang="en-US" sz="1200" dirty="0" smtClean="0">
                  <a:solidFill>
                    <a:prstClr val="black">
                      <a:hueOff val="0"/>
                      <a:satOff val="0"/>
                      <a:lumOff val="0"/>
                      <a:alphaOff val="0"/>
                    </a:prstClr>
                  </a:solidFill>
                </a:rPr>
                <a:t>teams</a:t>
              </a:r>
              <a:endParaRPr lang="en-US" sz="1200" dirty="0">
                <a:solidFill>
                  <a:prstClr val="black">
                    <a:hueOff val="0"/>
                    <a:satOff val="0"/>
                    <a:lumOff val="0"/>
                    <a:alphaOff val="0"/>
                  </a:prstClr>
                </a:solidFill>
              </a:endParaRPr>
            </a:p>
          </p:txBody>
        </p:sp>
        <p:grpSp>
          <p:nvGrpSpPr>
            <p:cNvPr id="50" name="Group 49"/>
            <p:cNvGrpSpPr/>
            <p:nvPr/>
          </p:nvGrpSpPr>
          <p:grpSpPr>
            <a:xfrm>
              <a:off x="228588" y="1280160"/>
              <a:ext cx="8686804" cy="365760"/>
              <a:chOff x="228588" y="1280160"/>
              <a:chExt cx="8686804" cy="365760"/>
            </a:xfrm>
          </p:grpSpPr>
          <p:sp>
            <p:nvSpPr>
              <p:cNvPr id="51" name="Straight Connector 50"/>
              <p:cNvSpPr/>
              <p:nvPr/>
            </p:nvSpPr>
            <p:spPr>
              <a:xfrm>
                <a:off x="228588" y="1645920"/>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2" name="Freeform 51"/>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3" name="TextBox 52"/>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July ‘14 Impact Assessment Score: 2</a:t>
            </a:r>
            <a:endParaRPr lang="en-US" sz="1200" dirty="0"/>
          </a:p>
        </p:txBody>
      </p:sp>
      <p:pic>
        <p:nvPicPr>
          <p:cNvPr id="2" name="Picture 1"/>
          <p:cNvPicPr>
            <a:picLocks noChangeAspect="1"/>
          </p:cNvPicPr>
          <p:nvPr/>
        </p:nvPicPr>
        <p:blipFill>
          <a:blip r:embed="rId3"/>
          <a:stretch>
            <a:fillRect/>
          </a:stretch>
        </p:blipFill>
        <p:spPr>
          <a:xfrm>
            <a:off x="4507980" y="2977373"/>
            <a:ext cx="4343398" cy="2800594"/>
          </a:xfrm>
          <a:prstGeom prst="rect">
            <a:avLst/>
          </a:prstGeom>
        </p:spPr>
      </p:pic>
    </p:spTree>
    <p:extLst>
      <p:ext uri="{BB962C8B-B14F-4D97-AF65-F5344CB8AC3E}">
        <p14:creationId xmlns:p14="http://schemas.microsoft.com/office/powerpoint/2010/main" val="1420243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7" name="Rectangle 26"/>
          <p:cNvSpPr/>
          <p:nvPr/>
        </p:nvSpPr>
        <p:spPr>
          <a:xfrm>
            <a:off x="2240266" y="0"/>
            <a:ext cx="6675120" cy="10764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3.1 Prepare all students for successful </a:t>
            </a:r>
            <a:r>
              <a:rPr lang="en-US" sz="1600" b="1" cap="all" dirty="0">
                <a:solidFill>
                  <a:prstClr val="white"/>
                </a:solidFill>
              </a:rPr>
              <a:t>Transitions</a:t>
            </a:r>
            <a:r>
              <a:rPr lang="en-US" sz="1400" dirty="0">
                <a:solidFill>
                  <a:prstClr val="white"/>
                </a:solidFill>
              </a:rPr>
              <a:t> to the next grade in their PK-12 experience.</a:t>
            </a:r>
          </a:p>
        </p:txBody>
      </p:sp>
      <p:sp>
        <p:nvSpPr>
          <p:cNvPr id="30" name="Freeform 29"/>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Opportunity &amp; Achievement</a:t>
            </a:r>
            <a:endParaRPr lang="en-US" sz="2000" kern="1200" dirty="0"/>
          </a:p>
        </p:txBody>
      </p:sp>
      <p:sp>
        <p:nvSpPr>
          <p:cNvPr id="32" name="Freeform 31"/>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M. Haas</a:t>
            </a:r>
            <a:endParaRPr lang="en-US" sz="1600" kern="1200" dirty="0"/>
          </a:p>
        </p:txBody>
      </p:sp>
      <p:grpSp>
        <p:nvGrpSpPr>
          <p:cNvPr id="33" name="Group 32"/>
          <p:cNvGrpSpPr/>
          <p:nvPr/>
        </p:nvGrpSpPr>
        <p:grpSpPr>
          <a:xfrm>
            <a:off x="228586" y="1280160"/>
            <a:ext cx="8686819" cy="1920240"/>
            <a:chOff x="228586" y="1280160"/>
            <a:chExt cx="8686819" cy="1716564"/>
          </a:xfrm>
        </p:grpSpPr>
        <p:sp>
          <p:nvSpPr>
            <p:cNvPr id="34" name="Freeform 33"/>
            <p:cNvSpPr/>
            <p:nvPr/>
          </p:nvSpPr>
          <p:spPr>
            <a:xfrm>
              <a:off x="228605" y="1691639"/>
              <a:ext cx="8686800" cy="1305085"/>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a:solidFill>
                    <a:prstClr val="black">
                      <a:hueOff val="0"/>
                      <a:satOff val="0"/>
                      <a:lumOff val="0"/>
                      <a:alphaOff val="0"/>
                    </a:prstClr>
                  </a:solidFill>
                </a:rPr>
                <a:t>Integrated team of school counselors, Intervention specialists, and community engagement have been formed.</a:t>
              </a:r>
            </a:p>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3.1.1 </a:t>
              </a:r>
              <a:r>
                <a:rPr lang="en-US" sz="1200" dirty="0">
                  <a:solidFill>
                    <a:prstClr val="black">
                      <a:hueOff val="0"/>
                      <a:satOff val="0"/>
                      <a:lumOff val="0"/>
                      <a:alphaOff val="0"/>
                    </a:prstClr>
                  </a:solidFill>
                </a:rPr>
                <a:t>Create and implement a standard transition activity plan for elementary to middle and middle to high school transitions.</a:t>
              </a:r>
            </a:p>
            <a:p>
              <a:pPr marL="285750" lvl="1" indent="-2857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Current state assessment was completed to capture best practices in Middle and High School Transition activities. </a:t>
              </a:r>
            </a:p>
            <a:p>
              <a:pPr marL="742950" lvl="2" indent="-2857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Results are being analyzed to capture best practice and suggested improvements.</a:t>
              </a:r>
            </a:p>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3.1.2 Identify and mitigate barriers to successful grade transitions.</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Initiating discussions around student stress levels and support opportunities.</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Administered survey concerning effectiveness of Summer Assignments in High School.</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Administered survey on 9</a:t>
              </a:r>
              <a:r>
                <a:rPr lang="en-US" sz="1200" baseline="30000" dirty="0" smtClean="0">
                  <a:solidFill>
                    <a:prstClr val="black">
                      <a:hueOff val="0"/>
                      <a:satOff val="0"/>
                      <a:lumOff val="0"/>
                      <a:alphaOff val="0"/>
                    </a:prstClr>
                  </a:solidFill>
                </a:rPr>
                <a:t>th</a:t>
              </a:r>
              <a:r>
                <a:rPr lang="en-US" sz="1200" dirty="0" smtClean="0">
                  <a:solidFill>
                    <a:prstClr val="black">
                      <a:hueOff val="0"/>
                      <a:satOff val="0"/>
                      <a:lumOff val="0"/>
                      <a:alphaOff val="0"/>
                    </a:prstClr>
                  </a:solidFill>
                </a:rPr>
                <a:t> grade Transition experience.</a:t>
              </a:r>
            </a:p>
            <a:p>
              <a:pPr marL="171450" lvl="1" indent="-171450" defTabSz="889000">
                <a:lnSpc>
                  <a:spcPct val="90000"/>
                </a:lnSpc>
                <a:spcBef>
                  <a:spcPct val="0"/>
                </a:spcBef>
                <a:spcAft>
                  <a:spcPct val="15000"/>
                </a:spcAft>
                <a:buFont typeface="Arial" panose="020B0604020202020204" pitchFamily="34" charset="0"/>
                <a:buChar char="•"/>
              </a:pPr>
              <a:endParaRPr lang="en-US" sz="1200" dirty="0">
                <a:solidFill>
                  <a:prstClr val="black">
                    <a:hueOff val="0"/>
                    <a:satOff val="0"/>
                    <a:lumOff val="0"/>
                    <a:alphaOff val="0"/>
                  </a:prstClr>
                </a:solidFill>
              </a:endParaRPr>
            </a:p>
          </p:txBody>
        </p:sp>
        <p:grpSp>
          <p:nvGrpSpPr>
            <p:cNvPr id="35" name="Group 34"/>
            <p:cNvGrpSpPr/>
            <p:nvPr/>
          </p:nvGrpSpPr>
          <p:grpSpPr>
            <a:xfrm>
              <a:off x="228586" y="1280160"/>
              <a:ext cx="8686806" cy="341952"/>
              <a:chOff x="228586" y="1280160"/>
              <a:chExt cx="8686806" cy="341952"/>
            </a:xfrm>
          </p:grpSpPr>
          <p:sp>
            <p:nvSpPr>
              <p:cNvPr id="36" name="Straight Connector 35"/>
              <p:cNvSpPr/>
              <p:nvPr/>
            </p:nvSpPr>
            <p:spPr>
              <a:xfrm>
                <a:off x="228586" y="1622112"/>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7" name="Freeform 36"/>
              <p:cNvSpPr/>
              <p:nvPr/>
            </p:nvSpPr>
            <p:spPr>
              <a:xfrm>
                <a:off x="228592" y="1280160"/>
                <a:ext cx="8686800" cy="259497"/>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8" name="Group 37"/>
          <p:cNvGrpSpPr/>
          <p:nvPr/>
        </p:nvGrpSpPr>
        <p:grpSpPr>
          <a:xfrm>
            <a:off x="228570" y="3370415"/>
            <a:ext cx="3886200" cy="1470102"/>
            <a:chOff x="228588" y="1280160"/>
            <a:chExt cx="8686817" cy="1325880"/>
          </a:xfrm>
        </p:grpSpPr>
        <p:sp>
          <p:nvSpPr>
            <p:cNvPr id="42" name="Freeform 41"/>
            <p:cNvSpPr/>
            <p:nvPr/>
          </p:nvSpPr>
          <p:spPr>
            <a:xfrm>
              <a:off x="228606" y="1627632"/>
              <a:ext cx="8686799" cy="978408"/>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smtClean="0"/>
                <a:t>60% of Survey respondents indicated that they participated in a 9</a:t>
              </a:r>
              <a:r>
                <a:rPr lang="en-US" sz="1200" baseline="30000" dirty="0" smtClean="0"/>
                <a:t>th</a:t>
              </a:r>
              <a:r>
                <a:rPr lang="en-US" sz="1200" dirty="0" smtClean="0"/>
                <a:t> grade Transition program.  Of those 60% only 37% indicated that the program helped them prepare for high school.</a:t>
              </a:r>
            </a:p>
            <a:p>
              <a:pPr marL="171450" lvl="1" indent="-171450" defTabSz="889000">
                <a:lnSpc>
                  <a:spcPct val="90000"/>
                </a:lnSpc>
                <a:spcBef>
                  <a:spcPct val="0"/>
                </a:spcBef>
                <a:spcAft>
                  <a:spcPct val="15000"/>
                </a:spcAft>
                <a:buFont typeface="Arial" panose="020B0604020202020204" pitchFamily="34" charset="0"/>
                <a:buChar char="•"/>
              </a:pPr>
              <a:r>
                <a:rPr lang="en-US" sz="1200" dirty="0"/>
                <a:t>The implementation of more rigorous high school transition activities may help </a:t>
              </a:r>
              <a:r>
                <a:rPr lang="en-US" sz="1200" dirty="0" smtClean="0"/>
                <a:t>reduce the number of 9</a:t>
              </a:r>
              <a:r>
                <a:rPr lang="en-US" sz="1200" baseline="30000" dirty="0" smtClean="0"/>
                <a:t>th</a:t>
              </a:r>
              <a:r>
                <a:rPr lang="en-US" sz="1200" dirty="0" smtClean="0"/>
                <a:t> </a:t>
              </a:r>
              <a:r>
                <a:rPr lang="en-US" sz="1200" dirty="0"/>
                <a:t>graders not earning 6+ credits</a:t>
              </a:r>
              <a:r>
                <a:rPr lang="en-US" sz="1200" dirty="0" smtClean="0"/>
                <a:t>.</a:t>
              </a:r>
              <a:endParaRPr lang="en-US" sz="1200" dirty="0"/>
            </a:p>
          </p:txBody>
        </p:sp>
        <p:grpSp>
          <p:nvGrpSpPr>
            <p:cNvPr id="45" name="Group 44"/>
            <p:cNvGrpSpPr/>
            <p:nvPr/>
          </p:nvGrpSpPr>
          <p:grpSpPr>
            <a:xfrm>
              <a:off x="228588" y="1280160"/>
              <a:ext cx="8686804" cy="347472"/>
              <a:chOff x="228588" y="1280160"/>
              <a:chExt cx="8686804" cy="347472"/>
            </a:xfrm>
          </p:grpSpPr>
          <p:sp>
            <p:nvSpPr>
              <p:cNvPr id="46" name="Straight Connector 45"/>
              <p:cNvSpPr/>
              <p:nvPr/>
            </p:nvSpPr>
            <p:spPr>
              <a:xfrm>
                <a:off x="228588" y="1627632"/>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7" name="Freeform 46"/>
              <p:cNvSpPr/>
              <p:nvPr/>
            </p:nvSpPr>
            <p:spPr>
              <a:xfrm>
                <a:off x="228592" y="1280160"/>
                <a:ext cx="8686800" cy="24688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8" name="Group 47"/>
          <p:cNvGrpSpPr/>
          <p:nvPr/>
        </p:nvGrpSpPr>
        <p:grpSpPr>
          <a:xfrm>
            <a:off x="228562" y="5167699"/>
            <a:ext cx="3886200" cy="1325880"/>
            <a:chOff x="228588" y="1280160"/>
            <a:chExt cx="8686817" cy="1325880"/>
          </a:xfrm>
        </p:grpSpPr>
        <p:sp>
          <p:nvSpPr>
            <p:cNvPr id="49" name="Freeform 48"/>
            <p:cNvSpPr/>
            <p:nvPr/>
          </p:nvSpPr>
          <p:spPr>
            <a:xfrm>
              <a:off x="228606" y="1572768"/>
              <a:ext cx="8686799" cy="1033272"/>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Establish Elem/Middle and Middle/High standard transition activities based on current best practices.</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Analyze Summer Assignment effectiveness and provide recommendations.</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Review Safe Schools / Healthy Students grant to identify the most effective practices to continue. (Priority 5.1)</a:t>
              </a:r>
            </a:p>
            <a:p>
              <a:pPr marL="171450" lvl="1" indent="-171450" defTabSz="889000">
                <a:lnSpc>
                  <a:spcPct val="90000"/>
                </a:lnSpc>
                <a:spcBef>
                  <a:spcPct val="0"/>
                </a:spcBef>
                <a:spcAft>
                  <a:spcPct val="15000"/>
                </a:spcAft>
                <a:buFont typeface="Arial" panose="020B0604020202020204" pitchFamily="34" charset="0"/>
                <a:buChar char="•"/>
              </a:pPr>
              <a:endParaRPr lang="en-US" sz="1200" dirty="0" smtClean="0">
                <a:solidFill>
                  <a:prstClr val="black">
                    <a:hueOff val="0"/>
                    <a:satOff val="0"/>
                    <a:lumOff val="0"/>
                    <a:alphaOff val="0"/>
                  </a:prstClr>
                </a:solidFill>
              </a:endParaRPr>
            </a:p>
            <a:p>
              <a:pPr marL="171450" lvl="1" indent="-171450" defTabSz="889000">
                <a:lnSpc>
                  <a:spcPct val="90000"/>
                </a:lnSpc>
                <a:spcBef>
                  <a:spcPct val="0"/>
                </a:spcBef>
                <a:spcAft>
                  <a:spcPct val="15000"/>
                </a:spcAft>
                <a:buFont typeface="Arial" panose="020B0604020202020204" pitchFamily="34" charset="0"/>
                <a:buChar char="•"/>
              </a:pPr>
              <a:endParaRPr lang="en-US" sz="1200" dirty="0">
                <a:solidFill>
                  <a:prstClr val="black">
                    <a:hueOff val="0"/>
                    <a:satOff val="0"/>
                    <a:lumOff val="0"/>
                    <a:alphaOff val="0"/>
                  </a:prstClr>
                </a:solidFill>
              </a:endParaRPr>
            </a:p>
          </p:txBody>
        </p:sp>
        <p:grpSp>
          <p:nvGrpSpPr>
            <p:cNvPr id="50" name="Group 49"/>
            <p:cNvGrpSpPr/>
            <p:nvPr/>
          </p:nvGrpSpPr>
          <p:grpSpPr>
            <a:xfrm>
              <a:off x="228588" y="1280160"/>
              <a:ext cx="8686804" cy="292608"/>
              <a:chOff x="228588" y="1280160"/>
              <a:chExt cx="8686804" cy="292608"/>
            </a:xfrm>
          </p:grpSpPr>
          <p:sp>
            <p:nvSpPr>
              <p:cNvPr id="51" name="Straight Connector 50"/>
              <p:cNvSpPr/>
              <p:nvPr/>
            </p:nvSpPr>
            <p:spPr>
              <a:xfrm>
                <a:off x="228588" y="1572768"/>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2" name="Freeform 51"/>
              <p:cNvSpPr/>
              <p:nvPr/>
            </p:nvSpPr>
            <p:spPr>
              <a:xfrm>
                <a:off x="228592" y="1280160"/>
                <a:ext cx="8686800" cy="204940"/>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3" name="TextBox 52"/>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July ‘14 Impact Assessment Score: 2</a:t>
            </a:r>
            <a:endParaRPr lang="en-US" sz="1200" dirty="0"/>
          </a:p>
        </p:txBody>
      </p:sp>
      <p:pic>
        <p:nvPicPr>
          <p:cNvPr id="3" name="Picture 2"/>
          <p:cNvPicPr>
            <a:picLocks noChangeAspect="1"/>
          </p:cNvPicPr>
          <p:nvPr/>
        </p:nvPicPr>
        <p:blipFill>
          <a:blip r:embed="rId3"/>
          <a:stretch>
            <a:fillRect/>
          </a:stretch>
        </p:blipFill>
        <p:spPr>
          <a:xfrm>
            <a:off x="4455042" y="3370415"/>
            <a:ext cx="4300856" cy="2585089"/>
          </a:xfrm>
          <a:prstGeom prst="rect">
            <a:avLst/>
          </a:prstGeom>
        </p:spPr>
      </p:pic>
    </p:spTree>
    <p:extLst>
      <p:ext uri="{BB962C8B-B14F-4D97-AF65-F5344CB8AC3E}">
        <p14:creationId xmlns:p14="http://schemas.microsoft.com/office/powerpoint/2010/main" val="255882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7" name="Rectangle 26"/>
          <p:cNvSpPr/>
          <p:nvPr/>
        </p:nvSpPr>
        <p:spPr>
          <a:xfrm>
            <a:off x="2240266" y="0"/>
            <a:ext cx="6675120" cy="10764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3.2 Implement a robust, Division-wide PK-12 </a:t>
            </a:r>
            <a:r>
              <a:rPr lang="en-US" sz="1600" b="1" cap="all" dirty="0">
                <a:solidFill>
                  <a:prstClr val="white"/>
                </a:solidFill>
              </a:rPr>
              <a:t>World Languages</a:t>
            </a:r>
            <a:r>
              <a:rPr lang="en-US" sz="1400" dirty="0">
                <a:solidFill>
                  <a:prstClr val="white"/>
                </a:solidFill>
              </a:rPr>
              <a:t> program.</a:t>
            </a:r>
          </a:p>
        </p:txBody>
      </p:sp>
      <p:sp>
        <p:nvSpPr>
          <p:cNvPr id="30" name="Freeform 29"/>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Opportunity &amp; Achievement</a:t>
            </a:r>
            <a:endParaRPr lang="en-US" sz="2000" kern="1200" dirty="0"/>
          </a:p>
        </p:txBody>
      </p:sp>
      <p:sp>
        <p:nvSpPr>
          <p:cNvPr id="32" name="Freeform 31"/>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D. Collins</a:t>
            </a:r>
            <a:endParaRPr lang="en-US" sz="1600" kern="1200" dirty="0"/>
          </a:p>
        </p:txBody>
      </p:sp>
      <p:grpSp>
        <p:nvGrpSpPr>
          <p:cNvPr id="33" name="Group 32"/>
          <p:cNvGrpSpPr/>
          <p:nvPr/>
        </p:nvGrpSpPr>
        <p:grpSpPr>
          <a:xfrm>
            <a:off x="228588" y="1280160"/>
            <a:ext cx="8686817" cy="1569008"/>
            <a:chOff x="228588" y="1280160"/>
            <a:chExt cx="8686817" cy="1569008"/>
          </a:xfrm>
        </p:grpSpPr>
        <p:sp>
          <p:nvSpPr>
            <p:cNvPr id="34" name="Freeform 33"/>
            <p:cNvSpPr/>
            <p:nvPr/>
          </p:nvSpPr>
          <p:spPr>
            <a:xfrm>
              <a:off x="228605" y="1691640"/>
              <a:ext cx="8686800" cy="1157528"/>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a:solidFill>
                    <a:prstClr val="black">
                      <a:hueOff val="0"/>
                      <a:satOff val="0"/>
                      <a:lumOff val="0"/>
                      <a:alphaOff val="0"/>
                    </a:prstClr>
                  </a:solidFill>
                </a:rPr>
                <a:t>3.2.1 Develop a proposal / plan.</a:t>
              </a:r>
            </a:p>
            <a:p>
              <a:pPr marL="285750" lvl="1" indent="-2857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Pilot </a:t>
              </a:r>
              <a:r>
                <a:rPr lang="en-US" sz="1200" dirty="0">
                  <a:solidFill>
                    <a:prstClr val="black">
                      <a:hueOff val="0"/>
                      <a:satOff val="0"/>
                      <a:lumOff val="0"/>
                      <a:alphaOff val="0"/>
                    </a:prstClr>
                  </a:solidFill>
                </a:rPr>
                <a:t>Program in Spanish established at </a:t>
              </a:r>
              <a:r>
                <a:rPr lang="en-US" sz="1200" dirty="0" err="1">
                  <a:solidFill>
                    <a:prstClr val="black">
                      <a:hueOff val="0"/>
                      <a:satOff val="0"/>
                      <a:lumOff val="0"/>
                      <a:alphaOff val="0"/>
                    </a:prstClr>
                  </a:solidFill>
                </a:rPr>
                <a:t>Cale</a:t>
              </a:r>
              <a:r>
                <a:rPr lang="en-US" sz="1200" dirty="0">
                  <a:solidFill>
                    <a:prstClr val="black">
                      <a:hueOff val="0"/>
                      <a:satOff val="0"/>
                      <a:lumOff val="0"/>
                      <a:alphaOff val="0"/>
                    </a:prstClr>
                  </a:solidFill>
                </a:rPr>
                <a:t> Elementary School</a:t>
              </a:r>
              <a:r>
                <a:rPr lang="en-US" sz="1200" dirty="0" smtClean="0">
                  <a:solidFill>
                    <a:prstClr val="black">
                      <a:hueOff val="0"/>
                      <a:satOff val="0"/>
                      <a:lumOff val="0"/>
                      <a:alphaOff val="0"/>
                    </a:prstClr>
                  </a:solidFill>
                </a:rPr>
                <a:t>. Currently K-2 with expansion to 5</a:t>
              </a:r>
              <a:r>
                <a:rPr lang="en-US" sz="1200" baseline="30000" dirty="0" smtClean="0">
                  <a:solidFill>
                    <a:prstClr val="black">
                      <a:hueOff val="0"/>
                      <a:satOff val="0"/>
                      <a:lumOff val="0"/>
                      <a:alphaOff val="0"/>
                    </a:prstClr>
                  </a:solidFill>
                </a:rPr>
                <a:t>th</a:t>
              </a:r>
              <a:r>
                <a:rPr lang="en-US" sz="1200" dirty="0" smtClean="0">
                  <a:solidFill>
                    <a:prstClr val="black">
                      <a:hueOff val="0"/>
                      <a:satOff val="0"/>
                      <a:lumOff val="0"/>
                      <a:alphaOff val="0"/>
                    </a:prstClr>
                  </a:solidFill>
                </a:rPr>
                <a:t> grade by the 2017-18 SY.</a:t>
              </a:r>
              <a:endParaRPr lang="en-US" sz="1200" dirty="0">
                <a:solidFill>
                  <a:prstClr val="black">
                    <a:hueOff val="0"/>
                    <a:satOff val="0"/>
                    <a:lumOff val="0"/>
                    <a:alphaOff val="0"/>
                  </a:prstClr>
                </a:solidFill>
              </a:endParaRP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Board re-defined what constituted a “robust” program during the October Work </a:t>
              </a:r>
              <a:r>
                <a:rPr lang="en-US" sz="1200" dirty="0" smtClean="0">
                  <a:solidFill>
                    <a:prstClr val="black">
                      <a:hueOff val="0"/>
                      <a:satOff val="0"/>
                      <a:lumOff val="0"/>
                      <a:alphaOff val="0"/>
                    </a:prstClr>
                  </a:solidFill>
                </a:rPr>
                <a:t>Session</a:t>
              </a:r>
              <a:r>
                <a:rPr lang="en-US" sz="1200" dirty="0">
                  <a:solidFill>
                    <a:prstClr val="black">
                      <a:hueOff val="0"/>
                      <a:satOff val="0"/>
                      <a:lumOff val="0"/>
                      <a:alphaOff val="0"/>
                    </a:prstClr>
                  </a:solidFill>
                </a:rPr>
                <a:t> </a:t>
              </a:r>
              <a:r>
                <a:rPr lang="en-US" sz="1200" dirty="0" smtClean="0">
                  <a:solidFill>
                    <a:prstClr val="black">
                      <a:hueOff val="0"/>
                      <a:satOff val="0"/>
                      <a:lumOff val="0"/>
                      <a:alphaOff val="0"/>
                    </a:prstClr>
                  </a:solidFill>
                </a:rPr>
                <a:t>as one that begins in preschool or kindergarten and continues through middle school using immersion programs whenever possible and supplementing with pull-out programs.</a:t>
              </a:r>
              <a:endParaRPr lang="en-US" sz="1200" dirty="0">
                <a:solidFill>
                  <a:prstClr val="black">
                    <a:hueOff val="0"/>
                    <a:satOff val="0"/>
                    <a:lumOff val="0"/>
                    <a:alphaOff val="0"/>
                  </a:prstClr>
                </a:solidFill>
              </a:endParaRPr>
            </a:p>
          </p:txBody>
        </p:sp>
        <p:grpSp>
          <p:nvGrpSpPr>
            <p:cNvPr id="35" name="Group 34"/>
            <p:cNvGrpSpPr/>
            <p:nvPr/>
          </p:nvGrpSpPr>
          <p:grpSpPr>
            <a:xfrm>
              <a:off x="228588" y="1280160"/>
              <a:ext cx="8686804" cy="365760"/>
              <a:chOff x="228588" y="1280160"/>
              <a:chExt cx="8686804" cy="365760"/>
            </a:xfrm>
          </p:grpSpPr>
          <p:sp>
            <p:nvSpPr>
              <p:cNvPr id="36" name="Straight Connector 35"/>
              <p:cNvSpPr/>
              <p:nvPr/>
            </p:nvSpPr>
            <p:spPr>
              <a:xfrm>
                <a:off x="228588" y="1645920"/>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7" name="Freeform 3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8" name="Group 37"/>
          <p:cNvGrpSpPr/>
          <p:nvPr/>
        </p:nvGrpSpPr>
        <p:grpSpPr>
          <a:xfrm>
            <a:off x="297158" y="3334520"/>
            <a:ext cx="3886200" cy="1325880"/>
            <a:chOff x="228588" y="1280160"/>
            <a:chExt cx="8686817" cy="1325880"/>
          </a:xfrm>
        </p:grpSpPr>
        <p:sp>
          <p:nvSpPr>
            <p:cNvPr id="42" name="Freeform 41"/>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t>Performance Indicators will be </a:t>
              </a:r>
              <a:r>
                <a:rPr lang="en-US" sz="1200" dirty="0" err="1" smtClean="0"/>
                <a:t>baselined</a:t>
              </a:r>
              <a:r>
                <a:rPr lang="en-US" sz="1200" dirty="0" smtClean="0"/>
                <a:t> following approval of revised implementation plan.</a:t>
              </a:r>
            </a:p>
          </p:txBody>
        </p:sp>
        <p:grpSp>
          <p:nvGrpSpPr>
            <p:cNvPr id="45" name="Group 44"/>
            <p:cNvGrpSpPr/>
            <p:nvPr/>
          </p:nvGrpSpPr>
          <p:grpSpPr>
            <a:xfrm>
              <a:off x="228588" y="1280160"/>
              <a:ext cx="8686804" cy="365760"/>
              <a:chOff x="228588" y="1280160"/>
              <a:chExt cx="8686804" cy="365760"/>
            </a:xfrm>
          </p:grpSpPr>
          <p:sp>
            <p:nvSpPr>
              <p:cNvPr id="46" name="Straight Connector 45"/>
              <p:cNvSpPr/>
              <p:nvPr/>
            </p:nvSpPr>
            <p:spPr>
              <a:xfrm>
                <a:off x="228588" y="1645920"/>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7" name="Freeform 4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8" name="Group 47"/>
          <p:cNvGrpSpPr/>
          <p:nvPr/>
        </p:nvGrpSpPr>
        <p:grpSpPr>
          <a:xfrm>
            <a:off x="297168" y="4834947"/>
            <a:ext cx="3886198" cy="1325880"/>
            <a:chOff x="228592" y="1280160"/>
            <a:chExt cx="8686813" cy="1325880"/>
          </a:xfrm>
        </p:grpSpPr>
        <p:sp>
          <p:nvSpPr>
            <p:cNvPr id="49" name="Freeform 48"/>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Provide updated Plan to School Board – Dec 11</a:t>
              </a:r>
              <a:endParaRPr lang="en-US" sz="1200" dirty="0">
                <a:solidFill>
                  <a:prstClr val="black">
                    <a:hueOff val="0"/>
                    <a:satOff val="0"/>
                    <a:lumOff val="0"/>
                    <a:alphaOff val="0"/>
                  </a:prstClr>
                </a:solidFill>
              </a:endParaRPr>
            </a:p>
          </p:txBody>
        </p:sp>
        <p:grpSp>
          <p:nvGrpSpPr>
            <p:cNvPr id="50" name="Group 49"/>
            <p:cNvGrpSpPr/>
            <p:nvPr/>
          </p:nvGrpSpPr>
          <p:grpSpPr>
            <a:xfrm>
              <a:off x="228592" y="1280160"/>
              <a:ext cx="8686805" cy="303616"/>
              <a:chOff x="228592" y="1280160"/>
              <a:chExt cx="8686805" cy="303616"/>
            </a:xfrm>
          </p:grpSpPr>
          <p:sp>
            <p:nvSpPr>
              <p:cNvPr id="51" name="Straight Connector 50"/>
              <p:cNvSpPr/>
              <p:nvPr/>
            </p:nvSpPr>
            <p:spPr>
              <a:xfrm>
                <a:off x="228597" y="1583776"/>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2" name="Freeform 51"/>
              <p:cNvSpPr/>
              <p:nvPr/>
            </p:nvSpPr>
            <p:spPr>
              <a:xfrm>
                <a:off x="228592" y="1280160"/>
                <a:ext cx="8686800" cy="225325"/>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3" name="TextBox 52"/>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Board Work Session</a:t>
            </a:r>
            <a:endParaRPr lang="en-US" sz="1200" dirty="0"/>
          </a:p>
        </p:txBody>
      </p:sp>
      <p:graphicFrame>
        <p:nvGraphicFramePr>
          <p:cNvPr id="2" name="Table 1"/>
          <p:cNvGraphicFramePr>
            <a:graphicFrameLocks noGrp="1"/>
          </p:cNvGraphicFramePr>
          <p:nvPr>
            <p:extLst>
              <p:ext uri="{D42A27DB-BD31-4B8C-83A1-F6EECF244321}">
                <p14:modId xmlns:p14="http://schemas.microsoft.com/office/powerpoint/2010/main" val="365429527"/>
              </p:ext>
            </p:extLst>
          </p:nvPr>
        </p:nvGraphicFramePr>
        <p:xfrm>
          <a:off x="4749553" y="3143715"/>
          <a:ext cx="3888419" cy="1927860"/>
        </p:xfrm>
        <a:graphic>
          <a:graphicData uri="http://schemas.openxmlformats.org/drawingml/2006/table">
            <a:tbl>
              <a:tblPr firstRow="1" firstCol="1" bandRow="1"/>
              <a:tblGrid>
                <a:gridCol w="1500327"/>
                <a:gridCol w="2388092"/>
              </a:tblGrid>
              <a:tr h="0">
                <a:tc gridSpan="2">
                  <a:txBody>
                    <a:bodyPr/>
                    <a:lstStyle/>
                    <a:p>
                      <a:pPr marL="0" marR="0" algn="ctr">
                        <a:lnSpc>
                          <a:spcPct val="115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World Languages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initiatives</a:t>
                      </a:r>
                    </a:p>
                    <a:p>
                      <a:pPr marL="0" marR="0" algn="ctr">
                        <a:lnSpc>
                          <a:spcPct val="115000"/>
                        </a:lnSpc>
                        <a:spcBef>
                          <a:spcPts val="0"/>
                        </a:spcBef>
                        <a:spcAft>
                          <a:spcPts val="0"/>
                        </a:spcAft>
                      </a:pP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in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elementary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schools  </a:t>
                      </a:r>
                      <a:r>
                        <a:rPr lang="en-US" sz="1100" b="1" dirty="0">
                          <a:effectLst/>
                          <a:latin typeface="Calibri" panose="020F0502020204030204" pitchFamily="34" charset="0"/>
                          <a:ea typeface="Calibri" panose="020F0502020204030204" pitchFamily="34" charset="0"/>
                          <a:cs typeface="Times New Roman" panose="02020603050405020304" pitchFamily="18" charset="0"/>
                        </a:rPr>
                        <a:t>in recent years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US"/>
                    </a:p>
                  </a:txBody>
                  <a:tcPr/>
                </a:tc>
              </a:tr>
              <a:tr h="0">
                <a:tc>
                  <a:txBody>
                    <a:bodyPr/>
                    <a:lstStyle/>
                    <a:p>
                      <a:pPr marL="0" marR="0">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School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nSpc>
                          <a:spcPct val="115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Initiative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0">
                <a:tc>
                  <a:txBody>
                    <a:bodyPr/>
                    <a:lstStyle/>
                    <a:p>
                      <a:pPr marL="0" marR="0">
                        <a:lnSpc>
                          <a:spcPct val="115000"/>
                        </a:lnSpc>
                        <a:spcBef>
                          <a:spcPts val="0"/>
                        </a:spcBef>
                        <a:spcAft>
                          <a:spcPts val="0"/>
                        </a:spcAft>
                      </a:pPr>
                      <a:r>
                        <a:rPr lang="en-US" sz="1100" dirty="0" err="1" smtClean="0">
                          <a:effectLst/>
                          <a:latin typeface="Calibri" panose="020F0502020204030204" pitchFamily="34" charset="0"/>
                          <a:ea typeface="Calibri" panose="020F0502020204030204" pitchFamily="34" charset="0"/>
                          <a:cs typeface="Times New Roman" panose="02020603050405020304" pitchFamily="18" charset="0"/>
                        </a:rPr>
                        <a:t>Agnor</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-Hurt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Kindergarten Spanish with 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Baker </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Butler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Volunteer parents Spanish classes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Brownsville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After School Program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err="1" smtClean="0">
                          <a:effectLst/>
                          <a:latin typeface="Calibri" panose="020F0502020204030204" pitchFamily="34" charset="0"/>
                          <a:ea typeface="Calibri" panose="020F0502020204030204" pitchFamily="34" charset="0"/>
                          <a:cs typeface="Times New Roman" panose="02020603050405020304" pitchFamily="18" charset="0"/>
                        </a:rPr>
                        <a:t>Cale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Pull-out and Immersion K-2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Meriwether </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Lewis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After School Program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Murray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Rosetta Stone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Stony </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Point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Kindergarten Spanish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70172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571986" y="3904906"/>
            <a:ext cx="3611880" cy="2411766"/>
          </a:xfrm>
          <a:prstGeom prst="rect">
            <a:avLst/>
          </a:prstGeom>
        </p:spPr>
      </p:pic>
      <p:sp>
        <p:nvSpPr>
          <p:cNvPr id="24" name="Rectangle 23"/>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30" name="Rectangle 29"/>
          <p:cNvSpPr/>
          <p:nvPr/>
        </p:nvSpPr>
        <p:spPr>
          <a:xfrm>
            <a:off x="2240266" y="0"/>
            <a:ext cx="6675120" cy="10764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4.1 Implement a comprehensive </a:t>
            </a:r>
            <a:r>
              <a:rPr lang="en-US" sz="1600" b="1" cap="all" dirty="0">
                <a:solidFill>
                  <a:prstClr val="white"/>
                </a:solidFill>
              </a:rPr>
              <a:t>Work Based Learning</a:t>
            </a:r>
            <a:r>
              <a:rPr lang="en-US" sz="1400" dirty="0">
                <a:solidFill>
                  <a:prstClr val="white"/>
                </a:solidFill>
              </a:rPr>
              <a:t> program and expand </a:t>
            </a:r>
            <a:r>
              <a:rPr lang="en-US" sz="1400" dirty="0" smtClean="0">
                <a:solidFill>
                  <a:prstClr val="white"/>
                </a:solidFill>
              </a:rPr>
              <a:t/>
            </a:r>
            <a:br>
              <a:rPr lang="en-US" sz="1400" dirty="0" smtClean="0">
                <a:solidFill>
                  <a:prstClr val="white"/>
                </a:solidFill>
              </a:rPr>
            </a:br>
            <a:r>
              <a:rPr lang="en-US" sz="1600" b="1" cap="all" dirty="0" smtClean="0">
                <a:solidFill>
                  <a:prstClr val="white"/>
                </a:solidFill>
              </a:rPr>
              <a:t>Field </a:t>
            </a:r>
            <a:r>
              <a:rPr lang="en-US" sz="1600" b="1" cap="all" dirty="0">
                <a:solidFill>
                  <a:prstClr val="white"/>
                </a:solidFill>
              </a:rPr>
              <a:t>Trip</a:t>
            </a:r>
            <a:r>
              <a:rPr lang="en-US" sz="1400" dirty="0">
                <a:solidFill>
                  <a:prstClr val="white"/>
                </a:solidFill>
              </a:rPr>
              <a:t> opportunities to provide real-world learning experiences for </a:t>
            </a:r>
            <a:r>
              <a:rPr lang="en-US" sz="1400" dirty="0" smtClean="0">
                <a:solidFill>
                  <a:prstClr val="white"/>
                </a:solidFill>
              </a:rPr>
              <a:t>all</a:t>
            </a:r>
            <a:br>
              <a:rPr lang="en-US" sz="1400" dirty="0" smtClean="0">
                <a:solidFill>
                  <a:prstClr val="white"/>
                </a:solidFill>
              </a:rPr>
            </a:br>
            <a:r>
              <a:rPr lang="en-US" sz="1400" dirty="0" smtClean="0">
                <a:solidFill>
                  <a:prstClr val="white"/>
                </a:solidFill>
              </a:rPr>
              <a:t>students</a:t>
            </a:r>
            <a:r>
              <a:rPr lang="en-US" sz="1400" dirty="0">
                <a:solidFill>
                  <a:prstClr val="white"/>
                </a:solidFill>
              </a:rPr>
              <a:t>.</a:t>
            </a:r>
          </a:p>
        </p:txBody>
      </p:sp>
      <p:sp>
        <p:nvSpPr>
          <p:cNvPr id="32" name="Freeform 31"/>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Partnerships</a:t>
            </a:r>
            <a:endParaRPr lang="en-US" sz="2000" kern="1200" dirty="0"/>
          </a:p>
        </p:txBody>
      </p:sp>
      <p:sp>
        <p:nvSpPr>
          <p:cNvPr id="33" name="Freeform 32"/>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M. Haas</a:t>
            </a:r>
            <a:endParaRPr lang="en-US" sz="1600" kern="1200" dirty="0"/>
          </a:p>
        </p:txBody>
      </p:sp>
      <p:grpSp>
        <p:nvGrpSpPr>
          <p:cNvPr id="25" name="Group 24"/>
          <p:cNvGrpSpPr/>
          <p:nvPr/>
        </p:nvGrpSpPr>
        <p:grpSpPr>
          <a:xfrm>
            <a:off x="228586" y="1280160"/>
            <a:ext cx="8686806" cy="2158342"/>
            <a:chOff x="228586" y="1280160"/>
            <a:chExt cx="8686806" cy="1325880"/>
          </a:xfrm>
        </p:grpSpPr>
        <p:sp>
          <p:nvSpPr>
            <p:cNvPr id="26" name="Freeform 25"/>
            <p:cNvSpPr/>
            <p:nvPr/>
          </p:nvSpPr>
          <p:spPr>
            <a:xfrm>
              <a:off x="228605" y="1586544"/>
              <a:ext cx="5477251" cy="1019496"/>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a:solidFill>
                    <a:prstClr val="black">
                      <a:hueOff val="0"/>
                      <a:satOff val="0"/>
                      <a:lumOff val="0"/>
                      <a:alphaOff val="0"/>
                    </a:prstClr>
                  </a:solidFill>
                </a:rPr>
                <a:t>Revised strategies and actions based on School Board feedback and VDOE initiatives.</a:t>
              </a:r>
            </a:p>
            <a:p>
              <a:pPr marL="0" lvl="1" defTabSz="889000">
                <a:lnSpc>
                  <a:spcPct val="90000"/>
                </a:lnSpc>
                <a:spcBef>
                  <a:spcPct val="0"/>
                </a:spcBef>
                <a:spcAft>
                  <a:spcPct val="15000"/>
                </a:spcAft>
              </a:pPr>
              <a:r>
                <a:rPr lang="en-US" sz="1200" dirty="0">
                  <a:solidFill>
                    <a:prstClr val="black">
                      <a:hueOff val="0"/>
                      <a:satOff val="0"/>
                      <a:lumOff val="0"/>
                      <a:alphaOff val="0"/>
                    </a:prstClr>
                  </a:solidFill>
                </a:rPr>
                <a:t>4.1.1 Align ACPS Mentorship/Internship Program with the VDOE Work Based Learning (WBL) program.</a:t>
              </a:r>
            </a:p>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Currently in the planning phase of aligning with the VDOE WBL program in terms of documentation, definitions, and education. WBL website being developed.</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Work </a:t>
              </a:r>
              <a:r>
                <a:rPr lang="en-US" sz="1200" dirty="0">
                  <a:solidFill>
                    <a:prstClr val="black">
                      <a:hueOff val="0"/>
                      <a:satOff val="0"/>
                      <a:lumOff val="0"/>
                      <a:alphaOff val="0"/>
                    </a:prstClr>
                  </a:solidFill>
                </a:rPr>
                <a:t>Based Learning is a broader definition that includes opportunities like co-op, work-study, etc</a:t>
              </a:r>
              <a:r>
                <a:rPr lang="en-US" sz="1200" dirty="0" smtClean="0">
                  <a:solidFill>
                    <a:prstClr val="black">
                      <a:hueOff val="0"/>
                      <a:satOff val="0"/>
                      <a:lumOff val="0"/>
                      <a:alphaOff val="0"/>
                    </a:prstClr>
                  </a:solidFill>
                </a:rPr>
                <a:t>.</a:t>
              </a:r>
            </a:p>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Summer 2015 will be the baseline collection of comprehensive Work Based Learning experiences including </a:t>
              </a:r>
              <a:r>
                <a:rPr lang="en-US" sz="1200" dirty="0" smtClean="0">
                  <a:solidFill>
                    <a:prstClr val="black">
                      <a:hueOff val="0"/>
                      <a:satOff val="0"/>
                      <a:lumOff val="0"/>
                      <a:alphaOff val="0"/>
                    </a:prstClr>
                  </a:solidFill>
                </a:rPr>
                <a:t>Internships</a:t>
              </a:r>
              <a:endParaRPr lang="en-US" sz="1200" dirty="0">
                <a:solidFill>
                  <a:prstClr val="black">
                    <a:hueOff val="0"/>
                    <a:satOff val="0"/>
                    <a:lumOff val="0"/>
                    <a:alphaOff val="0"/>
                  </a:prstClr>
                </a:solidFill>
              </a:endParaRPr>
            </a:p>
            <a:p>
              <a:pPr marL="0" lvl="1" defTabSz="889000">
                <a:lnSpc>
                  <a:spcPct val="90000"/>
                </a:lnSpc>
                <a:spcBef>
                  <a:spcPct val="0"/>
                </a:spcBef>
                <a:spcAft>
                  <a:spcPct val="15000"/>
                </a:spcAft>
              </a:pPr>
              <a:r>
                <a:rPr lang="en-US" sz="1200" dirty="0">
                  <a:solidFill>
                    <a:prstClr val="black">
                      <a:hueOff val="0"/>
                      <a:satOff val="0"/>
                      <a:lumOff val="0"/>
                      <a:alphaOff val="0"/>
                    </a:prstClr>
                  </a:solidFill>
                </a:rPr>
                <a:t>4.1.2 Establish a standard concept for Field Trip experiences by grade level.</a:t>
              </a: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Baseline data has been collected concerning # and types of field trip opportunities that occurred during the 2013-14 School Year</a:t>
              </a:r>
              <a:r>
                <a:rPr lang="en-US" sz="1200" dirty="0" smtClean="0">
                  <a:solidFill>
                    <a:prstClr val="black">
                      <a:hueOff val="0"/>
                      <a:satOff val="0"/>
                      <a:lumOff val="0"/>
                      <a:alphaOff val="0"/>
                    </a:prstClr>
                  </a:solidFill>
                </a:rPr>
                <a:t>.</a:t>
              </a:r>
              <a:endParaRPr lang="en-US" sz="1200" dirty="0">
                <a:solidFill>
                  <a:prstClr val="black">
                    <a:hueOff val="0"/>
                    <a:satOff val="0"/>
                    <a:lumOff val="0"/>
                    <a:alphaOff val="0"/>
                  </a:prstClr>
                </a:solidFill>
              </a:endParaRPr>
            </a:p>
          </p:txBody>
        </p:sp>
        <p:grpSp>
          <p:nvGrpSpPr>
            <p:cNvPr id="28" name="Group 27"/>
            <p:cNvGrpSpPr/>
            <p:nvPr/>
          </p:nvGrpSpPr>
          <p:grpSpPr>
            <a:xfrm>
              <a:off x="228586" y="1280160"/>
              <a:ext cx="8686806" cy="278502"/>
              <a:chOff x="228586" y="1280160"/>
              <a:chExt cx="8686806" cy="278502"/>
            </a:xfrm>
          </p:grpSpPr>
          <p:sp>
            <p:nvSpPr>
              <p:cNvPr id="29" name="Straight Connector 28"/>
              <p:cNvSpPr/>
              <p:nvPr/>
            </p:nvSpPr>
            <p:spPr>
              <a:xfrm>
                <a:off x="228586" y="1558662"/>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1" name="Freeform 30"/>
              <p:cNvSpPr/>
              <p:nvPr/>
            </p:nvSpPr>
            <p:spPr>
              <a:xfrm>
                <a:off x="228592" y="1280160"/>
                <a:ext cx="8686800" cy="21035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9" name="Group 38"/>
          <p:cNvGrpSpPr/>
          <p:nvPr/>
        </p:nvGrpSpPr>
        <p:grpSpPr>
          <a:xfrm>
            <a:off x="228546" y="4089186"/>
            <a:ext cx="3886200" cy="1316257"/>
            <a:chOff x="228588" y="1280161"/>
            <a:chExt cx="8686817" cy="1325879"/>
          </a:xfrm>
        </p:grpSpPr>
        <p:sp>
          <p:nvSpPr>
            <p:cNvPr id="40" name="Freeform 39"/>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t>Performance indicators for both WBL and Field Trips are input indicators in order to establish a baseline and provide a foundation for improvement planning.</a:t>
              </a:r>
              <a:endParaRPr lang="en-US" sz="1200" dirty="0"/>
            </a:p>
          </p:txBody>
        </p:sp>
        <p:grpSp>
          <p:nvGrpSpPr>
            <p:cNvPr id="41" name="Group 40"/>
            <p:cNvGrpSpPr/>
            <p:nvPr/>
          </p:nvGrpSpPr>
          <p:grpSpPr>
            <a:xfrm>
              <a:off x="228588" y="1280161"/>
              <a:ext cx="8686804" cy="365760"/>
              <a:chOff x="228588" y="1280161"/>
              <a:chExt cx="8686804" cy="365760"/>
            </a:xfrm>
          </p:grpSpPr>
          <p:sp>
            <p:nvSpPr>
              <p:cNvPr id="43" name="Straight Connector 42"/>
              <p:cNvSpPr/>
              <p:nvPr/>
            </p:nvSpPr>
            <p:spPr>
              <a:xfrm>
                <a:off x="228588" y="1645921"/>
                <a:ext cx="8686798"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4" name="Freeform 43"/>
              <p:cNvSpPr/>
              <p:nvPr/>
            </p:nvSpPr>
            <p:spPr>
              <a:xfrm>
                <a:off x="228592" y="1280161"/>
                <a:ext cx="8686800" cy="282862"/>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54" name="Group 53"/>
          <p:cNvGrpSpPr/>
          <p:nvPr/>
        </p:nvGrpSpPr>
        <p:grpSpPr>
          <a:xfrm>
            <a:off x="228554" y="5167699"/>
            <a:ext cx="3886208" cy="1325880"/>
            <a:chOff x="228570" y="1280160"/>
            <a:chExt cx="8686835" cy="1325880"/>
          </a:xfrm>
        </p:grpSpPr>
        <p:sp>
          <p:nvSpPr>
            <p:cNvPr id="55" name="Freeform 54"/>
            <p:cNvSpPr/>
            <p:nvPr/>
          </p:nvSpPr>
          <p:spPr>
            <a:xfrm>
              <a:off x="228606" y="1600200"/>
              <a:ext cx="8686799" cy="100584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Publish WBL </a:t>
              </a:r>
              <a:r>
                <a:rPr lang="en-US" sz="1200" dirty="0" smtClean="0">
                  <a:solidFill>
                    <a:prstClr val="black">
                      <a:hueOff val="0"/>
                      <a:satOff val="0"/>
                      <a:lumOff val="0"/>
                      <a:alphaOff val="0"/>
                    </a:prstClr>
                  </a:solidFill>
                </a:rPr>
                <a:t>website and execute training program for teachers &amp; administrators.</a:t>
              </a:r>
              <a:endParaRPr lang="en-US" sz="1200" dirty="0">
                <a:solidFill>
                  <a:prstClr val="black">
                    <a:hueOff val="0"/>
                    <a:satOff val="0"/>
                    <a:lumOff val="0"/>
                    <a:alphaOff val="0"/>
                  </a:prstClr>
                </a:solidFill>
              </a:endParaRPr>
            </a:p>
            <a:p>
              <a:pPr marL="285750" lvl="1" indent="-2857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Form </a:t>
              </a:r>
              <a:r>
                <a:rPr lang="en-US" sz="1200" dirty="0">
                  <a:solidFill>
                    <a:prstClr val="black">
                      <a:hueOff val="0"/>
                      <a:satOff val="0"/>
                      <a:lumOff val="0"/>
                      <a:alphaOff val="0"/>
                    </a:prstClr>
                  </a:solidFill>
                </a:rPr>
                <a:t>an interdisciplinary team to analyze the Field Trip data to identify opportunities for improvement.</a:t>
              </a:r>
            </a:p>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Establish standard Field Trip concept for K-3. </a:t>
              </a:r>
            </a:p>
          </p:txBody>
        </p:sp>
        <p:grpSp>
          <p:nvGrpSpPr>
            <p:cNvPr id="56" name="Group 55"/>
            <p:cNvGrpSpPr/>
            <p:nvPr/>
          </p:nvGrpSpPr>
          <p:grpSpPr>
            <a:xfrm>
              <a:off x="228570" y="1280160"/>
              <a:ext cx="8686822" cy="320040"/>
              <a:chOff x="228570" y="1280160"/>
              <a:chExt cx="8686822" cy="320040"/>
            </a:xfrm>
          </p:grpSpPr>
          <p:sp>
            <p:nvSpPr>
              <p:cNvPr id="57" name="Straight Connector 56"/>
              <p:cNvSpPr/>
              <p:nvPr/>
            </p:nvSpPr>
            <p:spPr>
              <a:xfrm>
                <a:off x="228570" y="1600200"/>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8" name="Freeform 57"/>
              <p:cNvSpPr/>
              <p:nvPr/>
            </p:nvSpPr>
            <p:spPr>
              <a:xfrm>
                <a:off x="228592" y="1280160"/>
                <a:ext cx="8686800" cy="237744"/>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9" name="TextBox 58"/>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July ‘14 Impact Assessment Score: 2</a:t>
            </a:r>
            <a:endParaRPr lang="en-US" sz="1200" dirty="0"/>
          </a:p>
        </p:txBody>
      </p:sp>
      <p:pic>
        <p:nvPicPr>
          <p:cNvPr id="5" name="Picture 4"/>
          <p:cNvPicPr>
            <a:picLocks noChangeAspect="1"/>
          </p:cNvPicPr>
          <p:nvPr/>
        </p:nvPicPr>
        <p:blipFill>
          <a:blip r:embed="rId4"/>
          <a:stretch>
            <a:fillRect/>
          </a:stretch>
        </p:blipFill>
        <p:spPr>
          <a:xfrm>
            <a:off x="5795992" y="1902514"/>
            <a:ext cx="3244596" cy="2189031"/>
          </a:xfrm>
          <a:prstGeom prst="rect">
            <a:avLst/>
          </a:prstGeom>
        </p:spPr>
      </p:pic>
    </p:spTree>
    <p:extLst>
      <p:ext uri="{BB962C8B-B14F-4D97-AF65-F5344CB8AC3E}">
        <p14:creationId xmlns:p14="http://schemas.microsoft.com/office/powerpoint/2010/main" val="244074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7" name="Rectangle 26"/>
          <p:cNvSpPr/>
          <p:nvPr/>
        </p:nvSpPr>
        <p:spPr>
          <a:xfrm>
            <a:off x="2240266" y="0"/>
            <a:ext cx="6675120" cy="10764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4.2 Invest the full </a:t>
            </a:r>
            <a:r>
              <a:rPr lang="en-US" sz="1600" b="1" cap="all" dirty="0">
                <a:solidFill>
                  <a:prstClr val="white"/>
                </a:solidFill>
              </a:rPr>
              <a:t>Community</a:t>
            </a:r>
            <a:r>
              <a:rPr lang="en-US" sz="1400" dirty="0">
                <a:solidFill>
                  <a:prstClr val="white"/>
                </a:solidFill>
              </a:rPr>
              <a:t> in supporting student achievement and outcomes for all students’ success.</a:t>
            </a:r>
          </a:p>
        </p:txBody>
      </p:sp>
      <p:sp>
        <p:nvSpPr>
          <p:cNvPr id="30" name="Freeform 29"/>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Partnerships</a:t>
            </a:r>
            <a:endParaRPr lang="en-US" sz="2000" kern="1200" dirty="0"/>
          </a:p>
        </p:txBody>
      </p:sp>
      <p:sp>
        <p:nvSpPr>
          <p:cNvPr id="32" name="Freeform 31"/>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D. Tistadt</a:t>
            </a:r>
            <a:endParaRPr lang="en-US" sz="1600" kern="1200" dirty="0"/>
          </a:p>
        </p:txBody>
      </p:sp>
      <p:grpSp>
        <p:nvGrpSpPr>
          <p:cNvPr id="33" name="Group 32"/>
          <p:cNvGrpSpPr/>
          <p:nvPr/>
        </p:nvGrpSpPr>
        <p:grpSpPr>
          <a:xfrm>
            <a:off x="228582" y="1176875"/>
            <a:ext cx="8686804" cy="1755646"/>
            <a:chOff x="228588" y="1280160"/>
            <a:chExt cx="8686804" cy="1755646"/>
          </a:xfrm>
        </p:grpSpPr>
        <p:sp>
          <p:nvSpPr>
            <p:cNvPr id="34" name="Freeform 33"/>
            <p:cNvSpPr/>
            <p:nvPr/>
          </p:nvSpPr>
          <p:spPr>
            <a:xfrm>
              <a:off x="228605" y="1691639"/>
              <a:ext cx="6126475" cy="1344167"/>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4.2.1 Enhance Communication with ACPS Community</a:t>
              </a:r>
              <a:endParaRPr lang="en-US" sz="1200" dirty="0">
                <a:solidFill>
                  <a:prstClr val="black">
                    <a:hueOff val="0"/>
                    <a:satOff val="0"/>
                    <a:lumOff val="0"/>
                    <a:alphaOff val="0"/>
                  </a:prstClr>
                </a:solidFill>
              </a:endParaRPr>
            </a:p>
            <a:p>
              <a:pPr marL="171450"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Redesigned employee newsletter (Compass) to increase internal </a:t>
              </a:r>
              <a:r>
                <a:rPr lang="en-US" sz="1200" dirty="0" smtClean="0">
                  <a:solidFill>
                    <a:prstClr val="black">
                      <a:hueOff val="0"/>
                      <a:satOff val="0"/>
                      <a:lumOff val="0"/>
                      <a:alphaOff val="0"/>
                    </a:prstClr>
                  </a:solidFill>
                </a:rPr>
                <a:t>community engagement.</a:t>
              </a:r>
              <a:endParaRPr lang="en-US" sz="1200" dirty="0">
                <a:solidFill>
                  <a:prstClr val="black">
                    <a:hueOff val="0"/>
                    <a:satOff val="0"/>
                    <a:lumOff val="0"/>
                    <a:alphaOff val="0"/>
                  </a:prstClr>
                </a:solidFill>
              </a:endParaRPr>
            </a:p>
            <a:p>
              <a:pPr marL="171450"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Implemented live streaming of School board work sessions to increase external community engagement.</a:t>
              </a:r>
            </a:p>
            <a:p>
              <a:pPr marL="171450"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Joint work with Board of Supervisors to develop budget documentation that anyone can see the line of sight through.</a:t>
              </a:r>
            </a:p>
            <a:p>
              <a:pPr marL="0" lvl="1" defTabSz="889000">
                <a:lnSpc>
                  <a:spcPct val="90000"/>
                </a:lnSpc>
                <a:spcBef>
                  <a:spcPct val="0"/>
                </a:spcBef>
                <a:spcAft>
                  <a:spcPct val="15000"/>
                </a:spcAft>
              </a:pPr>
              <a:r>
                <a:rPr lang="en-US" sz="1200" dirty="0">
                  <a:solidFill>
                    <a:prstClr val="black">
                      <a:hueOff val="0"/>
                      <a:satOff val="0"/>
                      <a:lumOff val="0"/>
                      <a:alphaOff val="0"/>
                    </a:prstClr>
                  </a:solidFill>
                </a:rPr>
                <a:t>4.2.2 Establish a survey calendar to gather feedback from all stakeholder groups.</a:t>
              </a:r>
            </a:p>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Identified all current Division level surveys being administered throughout the year</a:t>
              </a:r>
              <a:r>
                <a:rPr lang="en-US" sz="1200" dirty="0" smtClean="0">
                  <a:solidFill>
                    <a:prstClr val="black">
                      <a:hueOff val="0"/>
                      <a:satOff val="0"/>
                      <a:lumOff val="0"/>
                      <a:alphaOff val="0"/>
                    </a:prstClr>
                  </a:solidFill>
                </a:rPr>
                <a:t>.</a:t>
              </a:r>
              <a:endParaRPr lang="en-US" sz="1200" dirty="0">
                <a:solidFill>
                  <a:prstClr val="black">
                    <a:hueOff val="0"/>
                    <a:satOff val="0"/>
                    <a:lumOff val="0"/>
                    <a:alphaOff val="0"/>
                  </a:prstClr>
                </a:solidFill>
              </a:endParaRPr>
            </a:p>
          </p:txBody>
        </p:sp>
        <p:grpSp>
          <p:nvGrpSpPr>
            <p:cNvPr id="35" name="Group 34"/>
            <p:cNvGrpSpPr/>
            <p:nvPr/>
          </p:nvGrpSpPr>
          <p:grpSpPr>
            <a:xfrm>
              <a:off x="228588" y="1280160"/>
              <a:ext cx="8686804" cy="365760"/>
              <a:chOff x="228588" y="1280160"/>
              <a:chExt cx="8686804" cy="365760"/>
            </a:xfrm>
          </p:grpSpPr>
          <p:sp>
            <p:nvSpPr>
              <p:cNvPr id="36" name="Straight Connector 35"/>
              <p:cNvSpPr/>
              <p:nvPr/>
            </p:nvSpPr>
            <p:spPr>
              <a:xfrm>
                <a:off x="228588" y="1645920"/>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7" name="Freeform 3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8" name="Group 37"/>
          <p:cNvGrpSpPr/>
          <p:nvPr/>
        </p:nvGrpSpPr>
        <p:grpSpPr>
          <a:xfrm>
            <a:off x="228578" y="3255264"/>
            <a:ext cx="3886200" cy="1325880"/>
            <a:chOff x="228588" y="1280160"/>
            <a:chExt cx="8686817" cy="1325880"/>
          </a:xfrm>
        </p:grpSpPr>
        <p:sp>
          <p:nvSpPr>
            <p:cNvPr id="42" name="Freeform 41"/>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smtClean="0"/>
                <a:t>Need to verify fidelity of Volunteer Hour data collection at each school.</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t>Compass readership has more than doubled since implementing the redesign.</a:t>
              </a:r>
              <a:endParaRPr lang="en-US" sz="1200" dirty="0"/>
            </a:p>
          </p:txBody>
        </p:sp>
        <p:grpSp>
          <p:nvGrpSpPr>
            <p:cNvPr id="45" name="Group 44"/>
            <p:cNvGrpSpPr/>
            <p:nvPr/>
          </p:nvGrpSpPr>
          <p:grpSpPr>
            <a:xfrm>
              <a:off x="228588" y="1280160"/>
              <a:ext cx="8686804" cy="365760"/>
              <a:chOff x="228588" y="1280160"/>
              <a:chExt cx="8686804" cy="365760"/>
            </a:xfrm>
          </p:grpSpPr>
          <p:sp>
            <p:nvSpPr>
              <p:cNvPr id="46" name="Straight Connector 45"/>
              <p:cNvSpPr/>
              <p:nvPr/>
            </p:nvSpPr>
            <p:spPr>
              <a:xfrm>
                <a:off x="228588" y="1645920"/>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7" name="Freeform 4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8" name="Group 47"/>
          <p:cNvGrpSpPr/>
          <p:nvPr/>
        </p:nvGrpSpPr>
        <p:grpSpPr>
          <a:xfrm>
            <a:off x="228578" y="4507991"/>
            <a:ext cx="3886200" cy="1810512"/>
            <a:chOff x="228588" y="1280160"/>
            <a:chExt cx="8686817" cy="1810512"/>
          </a:xfrm>
        </p:grpSpPr>
        <p:sp>
          <p:nvSpPr>
            <p:cNvPr id="49" name="Freeform 48"/>
            <p:cNvSpPr/>
            <p:nvPr/>
          </p:nvSpPr>
          <p:spPr>
            <a:xfrm>
              <a:off x="228606" y="1691640"/>
              <a:ext cx="8686799" cy="1399032"/>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Climate Survey workgroup revising survey questions to capture key components from Safe Schools Healthy Students grant</a:t>
              </a:r>
              <a:r>
                <a:rPr lang="en-US" sz="1200" dirty="0" smtClean="0">
                  <a:solidFill>
                    <a:prstClr val="black">
                      <a:hueOff val="0"/>
                      <a:satOff val="0"/>
                      <a:lumOff val="0"/>
                      <a:alphaOff val="0"/>
                    </a:prstClr>
                  </a:solidFill>
                </a:rPr>
                <a:t>. (in conjunction with Priority 3.1 and 5.1)</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Redesign / update School Board Home Page</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Implement text messaging feature in our current Bb Connect notification system for students, parents, and staff.</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Initiate School Website &amp; Portfolio development project.</a:t>
              </a:r>
              <a:endParaRPr lang="en-US" sz="1200" dirty="0">
                <a:solidFill>
                  <a:prstClr val="black">
                    <a:hueOff val="0"/>
                    <a:satOff val="0"/>
                    <a:lumOff val="0"/>
                    <a:alphaOff val="0"/>
                  </a:prstClr>
                </a:solidFill>
              </a:endParaRPr>
            </a:p>
          </p:txBody>
        </p:sp>
        <p:grpSp>
          <p:nvGrpSpPr>
            <p:cNvPr id="50" name="Group 49"/>
            <p:cNvGrpSpPr/>
            <p:nvPr/>
          </p:nvGrpSpPr>
          <p:grpSpPr>
            <a:xfrm>
              <a:off x="228588" y="1280160"/>
              <a:ext cx="8686804" cy="365760"/>
              <a:chOff x="228588" y="1280160"/>
              <a:chExt cx="8686804" cy="365760"/>
            </a:xfrm>
          </p:grpSpPr>
          <p:sp>
            <p:nvSpPr>
              <p:cNvPr id="51" name="Straight Connector 50"/>
              <p:cNvSpPr/>
              <p:nvPr/>
            </p:nvSpPr>
            <p:spPr>
              <a:xfrm>
                <a:off x="228588" y="1645920"/>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2" name="Freeform 51"/>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3" name="TextBox 52"/>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July ‘14 Impact Assessment Score: 2</a:t>
            </a:r>
            <a:endParaRPr lang="en-US" sz="1200" dirty="0"/>
          </a:p>
        </p:txBody>
      </p:sp>
      <p:pic>
        <p:nvPicPr>
          <p:cNvPr id="2" name="Picture 1"/>
          <p:cNvPicPr>
            <a:picLocks noChangeAspect="1"/>
          </p:cNvPicPr>
          <p:nvPr/>
        </p:nvPicPr>
        <p:blipFill>
          <a:blip r:embed="rId3"/>
          <a:stretch>
            <a:fillRect/>
          </a:stretch>
        </p:blipFill>
        <p:spPr>
          <a:xfrm>
            <a:off x="6978267" y="1771825"/>
            <a:ext cx="1754917" cy="2037044"/>
          </a:xfrm>
          <a:prstGeom prst="rect">
            <a:avLst/>
          </a:prstGeom>
        </p:spPr>
      </p:pic>
      <p:pic>
        <p:nvPicPr>
          <p:cNvPr id="3" name="Picture 2"/>
          <p:cNvPicPr>
            <a:picLocks noChangeAspect="1"/>
          </p:cNvPicPr>
          <p:nvPr/>
        </p:nvPicPr>
        <p:blipFill>
          <a:blip r:embed="rId4"/>
          <a:stretch>
            <a:fillRect/>
          </a:stretch>
        </p:blipFill>
        <p:spPr>
          <a:xfrm>
            <a:off x="6978267" y="3934773"/>
            <a:ext cx="1784138" cy="2265253"/>
          </a:xfrm>
          <a:prstGeom prst="rect">
            <a:avLst/>
          </a:prstGeom>
        </p:spPr>
      </p:pic>
      <p:pic>
        <p:nvPicPr>
          <p:cNvPr id="4" name="Picture 3"/>
          <p:cNvPicPr>
            <a:picLocks noChangeAspect="1"/>
          </p:cNvPicPr>
          <p:nvPr/>
        </p:nvPicPr>
        <p:blipFill>
          <a:blip r:embed="rId5"/>
          <a:stretch>
            <a:fillRect/>
          </a:stretch>
        </p:blipFill>
        <p:spPr>
          <a:xfrm>
            <a:off x="4540029" y="3280190"/>
            <a:ext cx="2319591" cy="2919836"/>
          </a:xfrm>
          <a:prstGeom prst="rect">
            <a:avLst/>
          </a:prstGeom>
        </p:spPr>
      </p:pic>
    </p:spTree>
    <p:extLst>
      <p:ext uri="{BB962C8B-B14F-4D97-AF65-F5344CB8AC3E}">
        <p14:creationId xmlns:p14="http://schemas.microsoft.com/office/powerpoint/2010/main" val="2486610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7" name="Rectangle 26"/>
          <p:cNvSpPr/>
          <p:nvPr/>
        </p:nvSpPr>
        <p:spPr>
          <a:xfrm>
            <a:off x="2240266" y="0"/>
            <a:ext cx="6675120" cy="10764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5.1 Ensure the </a:t>
            </a:r>
            <a:r>
              <a:rPr lang="en-US" sz="1600" b="1" cap="all" dirty="0">
                <a:solidFill>
                  <a:prstClr val="white"/>
                </a:solidFill>
              </a:rPr>
              <a:t>Health and Safety</a:t>
            </a:r>
            <a:r>
              <a:rPr lang="en-US" sz="1400" dirty="0">
                <a:solidFill>
                  <a:prstClr val="white"/>
                </a:solidFill>
              </a:rPr>
              <a:t> of the school community.</a:t>
            </a:r>
          </a:p>
        </p:txBody>
      </p:sp>
      <p:sp>
        <p:nvSpPr>
          <p:cNvPr id="30" name="Freeform 29"/>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Optimize Resources</a:t>
            </a:r>
            <a:endParaRPr lang="en-US" sz="2000" kern="1200" dirty="0"/>
          </a:p>
        </p:txBody>
      </p:sp>
      <p:sp>
        <p:nvSpPr>
          <p:cNvPr id="32" name="Freeform 31"/>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D. Tistadt</a:t>
            </a:r>
            <a:endParaRPr lang="en-US" sz="1600" kern="1200" dirty="0"/>
          </a:p>
        </p:txBody>
      </p:sp>
      <p:grpSp>
        <p:nvGrpSpPr>
          <p:cNvPr id="33" name="Group 32"/>
          <p:cNvGrpSpPr/>
          <p:nvPr/>
        </p:nvGrpSpPr>
        <p:grpSpPr>
          <a:xfrm>
            <a:off x="228588" y="1280160"/>
            <a:ext cx="8686817" cy="2377440"/>
            <a:chOff x="228588" y="1280160"/>
            <a:chExt cx="8686817" cy="2377440"/>
          </a:xfrm>
        </p:grpSpPr>
        <p:sp>
          <p:nvSpPr>
            <p:cNvPr id="34" name="Freeform 33"/>
            <p:cNvSpPr/>
            <p:nvPr/>
          </p:nvSpPr>
          <p:spPr>
            <a:xfrm>
              <a:off x="228605" y="1691639"/>
              <a:ext cx="8686800" cy="1965961"/>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a:solidFill>
                    <a:prstClr val="black">
                      <a:hueOff val="0"/>
                      <a:satOff val="0"/>
                      <a:lumOff val="0"/>
                      <a:alphaOff val="0"/>
                    </a:prstClr>
                  </a:solidFill>
                </a:rPr>
                <a:t>5.1.1 Sustain effective practices from the Safe Schools / Healthy Students Grant.</a:t>
              </a:r>
            </a:p>
            <a:p>
              <a:pPr marL="171450"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School Counselors Work Group has been formed to review the grant and identify practices to sustain</a:t>
              </a:r>
              <a:r>
                <a:rPr lang="en-US" sz="1200" dirty="0" smtClean="0">
                  <a:solidFill>
                    <a:prstClr val="black">
                      <a:hueOff val="0"/>
                      <a:satOff val="0"/>
                      <a:lumOff val="0"/>
                      <a:alphaOff val="0"/>
                    </a:prstClr>
                  </a:solidFill>
                </a:rPr>
                <a:t>. (Priority 3.1)</a:t>
              </a:r>
              <a:endParaRPr lang="en-US" sz="1200" dirty="0">
                <a:solidFill>
                  <a:prstClr val="black">
                    <a:hueOff val="0"/>
                    <a:satOff val="0"/>
                    <a:lumOff val="0"/>
                    <a:alphaOff val="0"/>
                  </a:prstClr>
                </a:solidFill>
              </a:endParaRPr>
            </a:p>
            <a:p>
              <a:pPr marL="0" lvl="1" defTabSz="889000">
                <a:lnSpc>
                  <a:spcPct val="90000"/>
                </a:lnSpc>
                <a:spcBef>
                  <a:spcPct val="0"/>
                </a:spcBef>
                <a:spcAft>
                  <a:spcPct val="15000"/>
                </a:spcAft>
              </a:pPr>
              <a:r>
                <a:rPr lang="en-US" sz="1200" dirty="0">
                  <a:solidFill>
                    <a:prstClr val="black">
                      <a:hueOff val="0"/>
                      <a:satOff val="0"/>
                      <a:lumOff val="0"/>
                      <a:alphaOff val="0"/>
                    </a:prstClr>
                  </a:solidFill>
                </a:rPr>
                <a:t>5.1.2 Implement best practices in K-12 security and safety to include enacting the governor’s safety task force directives and policies.</a:t>
              </a:r>
            </a:p>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Updated school entrances for better security and control</a:t>
              </a:r>
              <a:r>
                <a:rPr lang="en-US" sz="1200" dirty="0" smtClean="0">
                  <a:solidFill>
                    <a:prstClr val="black">
                      <a:hueOff val="0"/>
                      <a:satOff val="0"/>
                      <a:lumOff val="0"/>
                      <a:alphaOff val="0"/>
                    </a:prstClr>
                  </a:solidFill>
                </a:rPr>
                <a:t>.</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Results of continuing CPTED surveys are being used to make changes at schools such as bush and tree trimming to improve visibility.</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t>Tabletop </a:t>
              </a:r>
              <a:r>
                <a:rPr lang="en-US" sz="1200" dirty="0"/>
                <a:t>exercises are starting to be conducted to test school’s crisis plans.  The first tabletop was conducted at Monticello HS with additional exercises planned for </a:t>
              </a:r>
              <a:r>
                <a:rPr lang="en-US" sz="1200" dirty="0" err="1"/>
                <a:t>Cale</a:t>
              </a:r>
              <a:r>
                <a:rPr lang="en-US" sz="1200" dirty="0"/>
                <a:t> and Greer Elementary Schools.  </a:t>
              </a:r>
            </a:p>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5.1.3 </a:t>
              </a:r>
              <a:r>
                <a:rPr lang="en-US" sz="1200" dirty="0">
                  <a:solidFill>
                    <a:prstClr val="black">
                      <a:hueOff val="0"/>
                      <a:satOff val="0"/>
                      <a:lumOff val="0"/>
                      <a:alphaOff val="0"/>
                    </a:prstClr>
                  </a:solidFill>
                </a:rPr>
                <a:t>Assess and improve our health services and education.</a:t>
              </a:r>
            </a:p>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Implemented the Be Well Albemarle program and developed School Wellness Champions</a:t>
              </a:r>
              <a:r>
                <a:rPr lang="en-US" sz="1200" dirty="0" smtClean="0">
                  <a:solidFill>
                    <a:prstClr val="black">
                      <a:hueOff val="0"/>
                      <a:satOff val="0"/>
                      <a:lumOff val="0"/>
                      <a:alphaOff val="0"/>
                    </a:prstClr>
                  </a:solidFill>
                </a:rPr>
                <a:t>.</a:t>
              </a:r>
              <a:endParaRPr lang="en-US" sz="1200" dirty="0">
                <a:solidFill>
                  <a:prstClr val="black">
                    <a:hueOff val="0"/>
                    <a:satOff val="0"/>
                    <a:lumOff val="0"/>
                    <a:alphaOff val="0"/>
                  </a:prstClr>
                </a:solidFill>
              </a:endParaRPr>
            </a:p>
          </p:txBody>
        </p:sp>
        <p:grpSp>
          <p:nvGrpSpPr>
            <p:cNvPr id="35" name="Group 34"/>
            <p:cNvGrpSpPr/>
            <p:nvPr/>
          </p:nvGrpSpPr>
          <p:grpSpPr>
            <a:xfrm>
              <a:off x="228588" y="1280160"/>
              <a:ext cx="8686804" cy="365760"/>
              <a:chOff x="228588" y="1280160"/>
              <a:chExt cx="8686804" cy="365760"/>
            </a:xfrm>
          </p:grpSpPr>
          <p:sp>
            <p:nvSpPr>
              <p:cNvPr id="36" name="Straight Connector 35"/>
              <p:cNvSpPr/>
              <p:nvPr/>
            </p:nvSpPr>
            <p:spPr>
              <a:xfrm>
                <a:off x="228588" y="1645920"/>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7" name="Freeform 3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8" name="Group 37"/>
          <p:cNvGrpSpPr/>
          <p:nvPr/>
        </p:nvGrpSpPr>
        <p:grpSpPr>
          <a:xfrm>
            <a:off x="228570" y="3657601"/>
            <a:ext cx="3886200" cy="1325880"/>
            <a:chOff x="228588" y="1280160"/>
            <a:chExt cx="8686817" cy="1325880"/>
          </a:xfrm>
        </p:grpSpPr>
        <p:sp>
          <p:nvSpPr>
            <p:cNvPr id="42" name="Freeform 41"/>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t>17/26 schools have controlled entrances</a:t>
              </a:r>
            </a:p>
            <a:p>
              <a:pPr marL="0" lvl="1" defTabSz="889000">
                <a:lnSpc>
                  <a:spcPct val="90000"/>
                </a:lnSpc>
                <a:spcBef>
                  <a:spcPct val="0"/>
                </a:spcBef>
                <a:spcAft>
                  <a:spcPct val="15000"/>
                </a:spcAft>
              </a:pPr>
              <a:r>
                <a:rPr lang="en-US" sz="1200" dirty="0"/>
                <a:t>We will monitor the completion of controlled entrance projects, CPTED survey recommendations, and tabletop </a:t>
              </a:r>
              <a:r>
                <a:rPr lang="en-US" sz="1200" dirty="0" smtClean="0"/>
                <a:t>exercises.</a:t>
              </a:r>
              <a:endParaRPr lang="en-US" sz="1200" dirty="0"/>
            </a:p>
          </p:txBody>
        </p:sp>
        <p:grpSp>
          <p:nvGrpSpPr>
            <p:cNvPr id="45" name="Group 44"/>
            <p:cNvGrpSpPr/>
            <p:nvPr/>
          </p:nvGrpSpPr>
          <p:grpSpPr>
            <a:xfrm>
              <a:off x="228588" y="1280160"/>
              <a:ext cx="8686804" cy="365760"/>
              <a:chOff x="228588" y="1280160"/>
              <a:chExt cx="8686804" cy="365760"/>
            </a:xfrm>
          </p:grpSpPr>
          <p:sp>
            <p:nvSpPr>
              <p:cNvPr id="46" name="Straight Connector 45"/>
              <p:cNvSpPr/>
              <p:nvPr/>
            </p:nvSpPr>
            <p:spPr>
              <a:xfrm>
                <a:off x="228588" y="1645920"/>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7" name="Freeform 4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8" name="Group 47"/>
          <p:cNvGrpSpPr/>
          <p:nvPr/>
        </p:nvGrpSpPr>
        <p:grpSpPr>
          <a:xfrm>
            <a:off x="228578" y="5029200"/>
            <a:ext cx="3886200" cy="1325880"/>
            <a:chOff x="228588" y="1280160"/>
            <a:chExt cx="8686817" cy="1325880"/>
          </a:xfrm>
        </p:grpSpPr>
        <p:sp>
          <p:nvSpPr>
            <p:cNvPr id="49" name="Freeform 48"/>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285750" lvl="1" indent="-2857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Adjust strategies based on some initiatives not being funded.</a:t>
              </a:r>
            </a:p>
            <a:p>
              <a:pPr marL="285750" lvl="1" indent="-2857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Conduct a needs assessment of health </a:t>
              </a:r>
              <a:r>
                <a:rPr lang="en-US" sz="1200" dirty="0">
                  <a:solidFill>
                    <a:prstClr val="black">
                      <a:hueOff val="0"/>
                      <a:satOff val="0"/>
                      <a:lumOff val="0"/>
                      <a:alphaOff val="0"/>
                    </a:prstClr>
                  </a:solidFill>
                </a:rPr>
                <a:t>services and education for students and employees</a:t>
              </a:r>
              <a:r>
                <a:rPr lang="en-US" sz="1200" dirty="0" smtClean="0">
                  <a:solidFill>
                    <a:prstClr val="black">
                      <a:hueOff val="0"/>
                      <a:satOff val="0"/>
                      <a:lumOff val="0"/>
                      <a:alphaOff val="0"/>
                    </a:prstClr>
                  </a:solidFill>
                </a:rPr>
                <a:t>.</a:t>
              </a:r>
              <a:endParaRPr lang="en-US" sz="1200" dirty="0">
                <a:solidFill>
                  <a:prstClr val="black">
                    <a:hueOff val="0"/>
                    <a:satOff val="0"/>
                    <a:lumOff val="0"/>
                    <a:alphaOff val="0"/>
                  </a:prstClr>
                </a:solidFill>
              </a:endParaRPr>
            </a:p>
          </p:txBody>
        </p:sp>
        <p:grpSp>
          <p:nvGrpSpPr>
            <p:cNvPr id="50" name="Group 49"/>
            <p:cNvGrpSpPr/>
            <p:nvPr/>
          </p:nvGrpSpPr>
          <p:grpSpPr>
            <a:xfrm>
              <a:off x="228588" y="1280160"/>
              <a:ext cx="8686804" cy="365760"/>
              <a:chOff x="228588" y="1280160"/>
              <a:chExt cx="8686804" cy="365760"/>
            </a:xfrm>
          </p:grpSpPr>
          <p:sp>
            <p:nvSpPr>
              <p:cNvPr id="51" name="Straight Connector 50"/>
              <p:cNvSpPr/>
              <p:nvPr/>
            </p:nvSpPr>
            <p:spPr>
              <a:xfrm>
                <a:off x="228588" y="1645920"/>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2" name="Freeform 51"/>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3" name="TextBox 52"/>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July ‘14 Impact Assessment Score: 4</a:t>
            </a:r>
            <a:endParaRPr lang="en-US" sz="1200" dirty="0"/>
          </a:p>
        </p:txBody>
      </p:sp>
      <p:pic>
        <p:nvPicPr>
          <p:cNvPr id="3" name="Picture 2"/>
          <p:cNvPicPr>
            <a:picLocks noChangeAspect="1"/>
          </p:cNvPicPr>
          <p:nvPr/>
        </p:nvPicPr>
        <p:blipFill>
          <a:blip r:embed="rId3"/>
          <a:stretch>
            <a:fillRect/>
          </a:stretch>
        </p:blipFill>
        <p:spPr>
          <a:xfrm>
            <a:off x="4918561" y="3657600"/>
            <a:ext cx="3552028" cy="2155056"/>
          </a:xfrm>
          <a:prstGeom prst="rect">
            <a:avLst/>
          </a:prstGeom>
        </p:spPr>
      </p:pic>
    </p:spTree>
    <p:extLst>
      <p:ext uri="{BB962C8B-B14F-4D97-AF65-F5344CB8AC3E}">
        <p14:creationId xmlns:p14="http://schemas.microsoft.com/office/powerpoint/2010/main" val="41699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7" name="Rectangle 26"/>
          <p:cNvSpPr/>
          <p:nvPr/>
        </p:nvSpPr>
        <p:spPr>
          <a:xfrm>
            <a:off x="2240266" y="0"/>
            <a:ext cx="6675120" cy="10764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5.2 </a:t>
            </a:r>
            <a:r>
              <a:rPr lang="en-US" sz="1600" b="1" cap="all" dirty="0">
                <a:solidFill>
                  <a:prstClr val="white"/>
                </a:solidFill>
              </a:rPr>
              <a:t>Optimize</a:t>
            </a:r>
            <a:r>
              <a:rPr lang="en-US" sz="1400" dirty="0">
                <a:solidFill>
                  <a:prstClr val="white"/>
                </a:solidFill>
              </a:rPr>
              <a:t> the use of </a:t>
            </a:r>
            <a:r>
              <a:rPr lang="en-US" sz="1600" b="1" cap="all" dirty="0">
                <a:solidFill>
                  <a:prstClr val="white"/>
                </a:solidFill>
              </a:rPr>
              <a:t>fiscal resources</a:t>
            </a:r>
            <a:r>
              <a:rPr lang="en-US" sz="1400" dirty="0">
                <a:solidFill>
                  <a:prstClr val="white"/>
                </a:solidFill>
              </a:rPr>
              <a:t> in support of the Division’s Strategic Plan and Operations.</a:t>
            </a:r>
          </a:p>
        </p:txBody>
      </p:sp>
      <p:sp>
        <p:nvSpPr>
          <p:cNvPr id="30" name="Freeform 29"/>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Optimize Resources</a:t>
            </a:r>
            <a:endParaRPr lang="en-US" sz="2000" kern="1200" dirty="0"/>
          </a:p>
        </p:txBody>
      </p:sp>
      <p:sp>
        <p:nvSpPr>
          <p:cNvPr id="32" name="Freeform 31"/>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D. Tistadt</a:t>
            </a:r>
            <a:endParaRPr lang="en-US" sz="1600" kern="1200" dirty="0"/>
          </a:p>
        </p:txBody>
      </p:sp>
      <p:grpSp>
        <p:nvGrpSpPr>
          <p:cNvPr id="33" name="Group 32"/>
          <p:cNvGrpSpPr/>
          <p:nvPr/>
        </p:nvGrpSpPr>
        <p:grpSpPr>
          <a:xfrm>
            <a:off x="228588" y="1280160"/>
            <a:ext cx="8686817" cy="1625124"/>
            <a:chOff x="228588" y="1280160"/>
            <a:chExt cx="8686817" cy="1625124"/>
          </a:xfrm>
        </p:grpSpPr>
        <p:sp>
          <p:nvSpPr>
            <p:cNvPr id="34" name="Freeform 33"/>
            <p:cNvSpPr/>
            <p:nvPr/>
          </p:nvSpPr>
          <p:spPr>
            <a:xfrm>
              <a:off x="228605" y="1691639"/>
              <a:ext cx="8686800" cy="1213645"/>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a:solidFill>
                    <a:prstClr val="black">
                      <a:hueOff val="0"/>
                      <a:satOff val="0"/>
                      <a:lumOff val="0"/>
                      <a:alphaOff val="0"/>
                    </a:prstClr>
                  </a:solidFill>
                </a:rPr>
                <a:t>5.2.1 Update Budget Processes to ensure alignment of budget, strategies, and operations</a:t>
              </a:r>
              <a:r>
                <a:rPr lang="en-US" sz="1200" dirty="0" smtClean="0">
                  <a:solidFill>
                    <a:prstClr val="black">
                      <a:hueOff val="0"/>
                      <a:satOff val="0"/>
                      <a:lumOff val="0"/>
                      <a:alphaOff val="0"/>
                    </a:prstClr>
                  </a:solidFill>
                </a:rPr>
                <a:t>. - COMPLETE</a:t>
              </a:r>
              <a:endParaRPr lang="en-US" sz="1200" dirty="0">
                <a:solidFill>
                  <a:prstClr val="black">
                    <a:hueOff val="0"/>
                    <a:satOff val="0"/>
                    <a:lumOff val="0"/>
                    <a:alphaOff val="0"/>
                  </a:prstClr>
                </a:solidFill>
              </a:endParaRPr>
            </a:p>
            <a:p>
              <a:pPr marL="171450"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Process and procedures have been put in place to ensure that budget initiatives are aligned with the Horizon 2020 Strategic Plan and that all documents include language that relates specific funding requests to specific objectives and strategies within the plan</a:t>
              </a:r>
              <a:r>
                <a:rPr lang="en-US" sz="1200" dirty="0" smtClean="0">
                  <a:solidFill>
                    <a:prstClr val="black">
                      <a:hueOff val="0"/>
                      <a:satOff val="0"/>
                      <a:lumOff val="0"/>
                      <a:alphaOff val="0"/>
                    </a:prstClr>
                  </a:solidFill>
                </a:rPr>
                <a:t>.</a:t>
              </a:r>
            </a:p>
            <a:p>
              <a:pPr defTabSz="889000">
                <a:lnSpc>
                  <a:spcPct val="90000"/>
                </a:lnSpc>
                <a:spcBef>
                  <a:spcPct val="0"/>
                </a:spcBef>
                <a:spcAft>
                  <a:spcPct val="15000"/>
                </a:spcAft>
              </a:pPr>
              <a:r>
                <a:rPr lang="en-US" sz="1200" dirty="0" smtClean="0">
                  <a:solidFill>
                    <a:prstClr val="black">
                      <a:hueOff val="0"/>
                      <a:satOff val="0"/>
                      <a:lumOff val="0"/>
                      <a:alphaOff val="0"/>
                    </a:prstClr>
                  </a:solidFill>
                </a:rPr>
                <a:t>5.2.2 </a:t>
              </a:r>
              <a:r>
                <a:rPr lang="en-US" sz="1200" dirty="0" smtClean="0"/>
                <a:t>Conduct </a:t>
              </a:r>
              <a:r>
                <a:rPr lang="en-US" sz="1200" dirty="0"/>
                <a:t>program evaluations to determine actual costs and program efficacy.  Report findings to the Superintendent and the School Board to help inform decisions regarding resources.  The first evaluation is being presented to the School Board on December 11, 2014.</a:t>
              </a:r>
            </a:p>
            <a:p>
              <a:pPr defTabSz="889000">
                <a:lnSpc>
                  <a:spcPct val="90000"/>
                </a:lnSpc>
                <a:spcBef>
                  <a:spcPct val="0"/>
                </a:spcBef>
                <a:spcAft>
                  <a:spcPct val="15000"/>
                </a:spcAft>
              </a:pPr>
              <a:endParaRPr lang="en-US" sz="1200" dirty="0">
                <a:solidFill>
                  <a:prstClr val="black">
                    <a:hueOff val="0"/>
                    <a:satOff val="0"/>
                    <a:lumOff val="0"/>
                    <a:alphaOff val="0"/>
                  </a:prstClr>
                </a:solidFill>
              </a:endParaRPr>
            </a:p>
          </p:txBody>
        </p:sp>
        <p:grpSp>
          <p:nvGrpSpPr>
            <p:cNvPr id="35" name="Group 34"/>
            <p:cNvGrpSpPr/>
            <p:nvPr/>
          </p:nvGrpSpPr>
          <p:grpSpPr>
            <a:xfrm>
              <a:off x="228588" y="1280160"/>
              <a:ext cx="8686804" cy="365760"/>
              <a:chOff x="228588" y="1280160"/>
              <a:chExt cx="8686804" cy="365760"/>
            </a:xfrm>
          </p:grpSpPr>
          <p:sp>
            <p:nvSpPr>
              <p:cNvPr id="36" name="Straight Connector 35"/>
              <p:cNvSpPr/>
              <p:nvPr/>
            </p:nvSpPr>
            <p:spPr>
              <a:xfrm>
                <a:off x="228588" y="1645920"/>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7" name="Freeform 36"/>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8" name="Group 37"/>
          <p:cNvGrpSpPr/>
          <p:nvPr/>
        </p:nvGrpSpPr>
        <p:grpSpPr>
          <a:xfrm>
            <a:off x="228554" y="3025725"/>
            <a:ext cx="3886208" cy="1828801"/>
            <a:chOff x="228570" y="1280160"/>
            <a:chExt cx="8686835" cy="1325881"/>
          </a:xfrm>
        </p:grpSpPr>
        <p:sp>
          <p:nvSpPr>
            <p:cNvPr id="42" name="Freeform 41"/>
            <p:cNvSpPr/>
            <p:nvPr/>
          </p:nvSpPr>
          <p:spPr>
            <a:xfrm>
              <a:off x="228606" y="1543517"/>
              <a:ext cx="8686799" cy="1062524"/>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smtClean="0"/>
                <a:t>The National Center for Educational Statistics reports that the national average for expenditure </a:t>
              </a:r>
              <a:r>
                <a:rPr lang="en-US" sz="1200" dirty="0"/>
                <a:t>per student is projected at $12,281 for the 2014–15 school year</a:t>
              </a:r>
              <a:r>
                <a:rPr lang="en-US" sz="1200" dirty="0" smtClean="0"/>
                <a:t>.</a:t>
              </a:r>
              <a:endParaRPr lang="en-US" sz="1200" dirty="0" smtClean="0">
                <a:solidFill>
                  <a:schemeClr val="tx1"/>
                </a:solidFill>
              </a:endParaRPr>
            </a:p>
            <a:p>
              <a:pPr marL="0" lvl="1" defTabSz="889000">
                <a:lnSpc>
                  <a:spcPct val="90000"/>
                </a:lnSpc>
                <a:spcBef>
                  <a:spcPct val="0"/>
                </a:spcBef>
                <a:spcAft>
                  <a:spcPct val="15000"/>
                </a:spcAft>
              </a:pPr>
              <a:endParaRPr lang="en-US" sz="1200" dirty="0"/>
            </a:p>
          </p:txBody>
        </p:sp>
        <p:grpSp>
          <p:nvGrpSpPr>
            <p:cNvPr id="45" name="Group 44"/>
            <p:cNvGrpSpPr/>
            <p:nvPr/>
          </p:nvGrpSpPr>
          <p:grpSpPr>
            <a:xfrm>
              <a:off x="228570" y="1280160"/>
              <a:ext cx="8686822" cy="237982"/>
              <a:chOff x="228570" y="1280160"/>
              <a:chExt cx="8686822" cy="237982"/>
            </a:xfrm>
          </p:grpSpPr>
          <p:sp>
            <p:nvSpPr>
              <p:cNvPr id="46" name="Straight Connector 45"/>
              <p:cNvSpPr/>
              <p:nvPr/>
            </p:nvSpPr>
            <p:spPr>
              <a:xfrm>
                <a:off x="228570" y="1518142"/>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7" name="Freeform 46"/>
              <p:cNvSpPr/>
              <p:nvPr/>
            </p:nvSpPr>
            <p:spPr>
              <a:xfrm>
                <a:off x="228592" y="1280160"/>
                <a:ext cx="8686800" cy="210321"/>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8" name="Group 47"/>
          <p:cNvGrpSpPr/>
          <p:nvPr/>
        </p:nvGrpSpPr>
        <p:grpSpPr>
          <a:xfrm>
            <a:off x="228554" y="4602122"/>
            <a:ext cx="3886200" cy="1325880"/>
            <a:chOff x="228588" y="1280160"/>
            <a:chExt cx="8686817" cy="1325880"/>
          </a:xfrm>
        </p:grpSpPr>
        <p:sp>
          <p:nvSpPr>
            <p:cNvPr id="49" name="Freeform 48"/>
            <p:cNvSpPr/>
            <p:nvPr/>
          </p:nvSpPr>
          <p:spPr>
            <a:xfrm>
              <a:off x="228605" y="1691640"/>
              <a:ext cx="8686800" cy="91440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Refine fidelity measures (KPI) for operational impact </a:t>
              </a:r>
              <a:r>
                <a:rPr lang="en-US" sz="1200" dirty="0" smtClean="0">
                  <a:solidFill>
                    <a:prstClr val="black">
                      <a:hueOff val="0"/>
                      <a:satOff val="0"/>
                      <a:lumOff val="0"/>
                      <a:alphaOff val="0"/>
                    </a:prstClr>
                  </a:solidFill>
                </a:rPr>
                <a:t>of Programs.</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Establish schedule of program evaluations.</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Benchmark ACPS cost per pupil to other school systems.</a:t>
              </a:r>
            </a:p>
            <a:p>
              <a:pPr marL="0" lvl="1" defTabSz="889000">
                <a:lnSpc>
                  <a:spcPct val="90000"/>
                </a:lnSpc>
                <a:spcBef>
                  <a:spcPct val="0"/>
                </a:spcBef>
                <a:spcAft>
                  <a:spcPct val="15000"/>
                </a:spcAft>
              </a:pPr>
              <a:endParaRPr lang="en-US" sz="1200" dirty="0">
                <a:solidFill>
                  <a:prstClr val="black">
                    <a:hueOff val="0"/>
                    <a:satOff val="0"/>
                    <a:lumOff val="0"/>
                    <a:alphaOff val="0"/>
                  </a:prstClr>
                </a:solidFill>
              </a:endParaRPr>
            </a:p>
          </p:txBody>
        </p:sp>
        <p:grpSp>
          <p:nvGrpSpPr>
            <p:cNvPr id="50" name="Group 49"/>
            <p:cNvGrpSpPr/>
            <p:nvPr/>
          </p:nvGrpSpPr>
          <p:grpSpPr>
            <a:xfrm>
              <a:off x="228588" y="1280160"/>
              <a:ext cx="8686804" cy="365760"/>
              <a:chOff x="228588" y="1280160"/>
              <a:chExt cx="8686804" cy="365760"/>
            </a:xfrm>
          </p:grpSpPr>
          <p:sp>
            <p:nvSpPr>
              <p:cNvPr id="51" name="Straight Connector 50"/>
              <p:cNvSpPr/>
              <p:nvPr/>
            </p:nvSpPr>
            <p:spPr>
              <a:xfrm>
                <a:off x="228588" y="1645920"/>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2" name="Freeform 51"/>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3" name="TextBox 52"/>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July ‘14 Impact Assessment Score: 3</a:t>
            </a:r>
            <a:endParaRPr lang="en-US" sz="1200" dirty="0"/>
          </a:p>
        </p:txBody>
      </p:sp>
      <p:pic>
        <p:nvPicPr>
          <p:cNvPr id="5" name="Picture 4"/>
          <p:cNvPicPr>
            <a:picLocks noChangeAspect="1"/>
          </p:cNvPicPr>
          <p:nvPr/>
        </p:nvPicPr>
        <p:blipFill>
          <a:blip r:embed="rId3"/>
          <a:stretch>
            <a:fillRect/>
          </a:stretch>
        </p:blipFill>
        <p:spPr>
          <a:xfrm>
            <a:off x="4466495" y="3037800"/>
            <a:ext cx="4220043" cy="2448600"/>
          </a:xfrm>
          <a:prstGeom prst="rect">
            <a:avLst/>
          </a:prstGeom>
        </p:spPr>
      </p:pic>
    </p:spTree>
    <p:extLst>
      <p:ext uri="{BB962C8B-B14F-4D97-AF65-F5344CB8AC3E}">
        <p14:creationId xmlns:p14="http://schemas.microsoft.com/office/powerpoint/2010/main" val="1707100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Division Strategic Improvement Plan</a:t>
            </a:r>
            <a:br>
              <a:rPr lang="en-US" sz="4000" dirty="0" smtClean="0"/>
            </a:br>
            <a:r>
              <a:rPr lang="en-US" sz="4000" dirty="0" smtClean="0"/>
              <a:t>(Board Priorities) Reporting Cycle</a:t>
            </a:r>
            <a:endParaRPr lang="en-US" sz="4000" dirty="0"/>
          </a:p>
        </p:txBody>
      </p:sp>
      <p:sp>
        <p:nvSpPr>
          <p:cNvPr id="3" name="Content Placeholder 2"/>
          <p:cNvSpPr>
            <a:spLocks noGrp="1"/>
          </p:cNvSpPr>
          <p:nvPr>
            <p:ph idx="1"/>
          </p:nvPr>
        </p:nvSpPr>
        <p:spPr>
          <a:xfrm>
            <a:off x="628650" y="2020823"/>
            <a:ext cx="7886700" cy="4156139"/>
          </a:xfrm>
        </p:spPr>
        <p:txBody>
          <a:bodyPr/>
          <a:lstStyle/>
          <a:p>
            <a:r>
              <a:rPr lang="en-US" dirty="0" smtClean="0"/>
              <a:t>Summary Report - December</a:t>
            </a:r>
          </a:p>
          <a:p>
            <a:pPr lvl="1"/>
            <a:r>
              <a:rPr lang="en-US" dirty="0"/>
              <a:t>H</a:t>
            </a:r>
            <a:r>
              <a:rPr lang="en-US" dirty="0" smtClean="0"/>
              <a:t>igh level progress summary</a:t>
            </a:r>
          </a:p>
          <a:p>
            <a:pPr lvl="1"/>
            <a:r>
              <a:rPr lang="en-US" dirty="0" smtClean="0"/>
              <a:t>Majority of Performance </a:t>
            </a:r>
            <a:r>
              <a:rPr lang="en-US" dirty="0"/>
              <a:t>I</a:t>
            </a:r>
            <a:r>
              <a:rPr lang="en-US" dirty="0" smtClean="0"/>
              <a:t>ndicators are end of year data</a:t>
            </a:r>
          </a:p>
          <a:p>
            <a:pPr lvl="1"/>
            <a:r>
              <a:rPr lang="en-US" dirty="0" smtClean="0"/>
              <a:t>For Information and feedback</a:t>
            </a:r>
          </a:p>
          <a:p>
            <a:pPr>
              <a:spcBef>
                <a:spcPts val="2400"/>
              </a:spcBef>
            </a:pPr>
            <a:r>
              <a:rPr lang="en-US" dirty="0" smtClean="0"/>
              <a:t>Comprehensive Report - June</a:t>
            </a:r>
          </a:p>
          <a:p>
            <a:pPr lvl="1"/>
            <a:r>
              <a:rPr lang="en-US" dirty="0" smtClean="0"/>
              <a:t>Detailed progress analysis</a:t>
            </a:r>
          </a:p>
          <a:p>
            <a:pPr lvl="1"/>
            <a:r>
              <a:rPr lang="en-US" dirty="0" smtClean="0"/>
              <a:t>Mix of current and end of prior year data</a:t>
            </a:r>
          </a:p>
          <a:p>
            <a:pPr lvl="1"/>
            <a:r>
              <a:rPr lang="en-US" dirty="0" smtClean="0"/>
              <a:t>For Information and Action</a:t>
            </a:r>
            <a:endParaRPr lang="en-US" dirty="0"/>
          </a:p>
        </p:txBody>
      </p:sp>
    </p:spTree>
    <p:extLst>
      <p:ext uri="{BB962C8B-B14F-4D97-AF65-F5344CB8AC3E}">
        <p14:creationId xmlns:p14="http://schemas.microsoft.com/office/powerpoint/2010/main" val="3277157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7" name="Rectangle 26"/>
          <p:cNvSpPr/>
          <p:nvPr/>
        </p:nvSpPr>
        <p:spPr>
          <a:xfrm>
            <a:off x="2240266" y="0"/>
            <a:ext cx="6675120" cy="10764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5.3 Design the </a:t>
            </a:r>
            <a:r>
              <a:rPr lang="en-US" sz="1600" b="1" cap="all" dirty="0">
                <a:solidFill>
                  <a:prstClr val="white"/>
                </a:solidFill>
              </a:rPr>
              <a:t>High School of the Future</a:t>
            </a:r>
            <a:r>
              <a:rPr lang="en-US" sz="1400" dirty="0">
                <a:solidFill>
                  <a:prstClr val="white"/>
                </a:solidFill>
              </a:rPr>
              <a:t>.</a:t>
            </a:r>
          </a:p>
        </p:txBody>
      </p:sp>
      <p:sp>
        <p:nvSpPr>
          <p:cNvPr id="30" name="Freeform 29"/>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Optimize Resources</a:t>
            </a:r>
            <a:endParaRPr lang="en-US" sz="2000" kern="1200" dirty="0"/>
          </a:p>
        </p:txBody>
      </p:sp>
      <p:sp>
        <p:nvSpPr>
          <p:cNvPr id="32" name="Freeform 31"/>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kern="1200" dirty="0" smtClean="0"/>
              <a:t>M. Haas</a:t>
            </a:r>
            <a:endParaRPr lang="en-US" sz="1600" kern="1200" dirty="0"/>
          </a:p>
        </p:txBody>
      </p:sp>
      <p:grpSp>
        <p:nvGrpSpPr>
          <p:cNvPr id="33" name="Group 32"/>
          <p:cNvGrpSpPr/>
          <p:nvPr/>
        </p:nvGrpSpPr>
        <p:grpSpPr>
          <a:xfrm>
            <a:off x="228586" y="1280159"/>
            <a:ext cx="8686806" cy="2801896"/>
            <a:chOff x="228586" y="1280160"/>
            <a:chExt cx="8686806" cy="2297651"/>
          </a:xfrm>
        </p:grpSpPr>
        <p:sp>
          <p:nvSpPr>
            <p:cNvPr id="34" name="Freeform 33"/>
            <p:cNvSpPr/>
            <p:nvPr/>
          </p:nvSpPr>
          <p:spPr>
            <a:xfrm>
              <a:off x="228605" y="1526641"/>
              <a:ext cx="6309355" cy="2051170"/>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Redefined </a:t>
              </a:r>
              <a:r>
                <a:rPr lang="en-US" sz="1200" dirty="0">
                  <a:solidFill>
                    <a:prstClr val="black">
                      <a:hueOff val="0"/>
                      <a:satOff val="0"/>
                      <a:lumOff val="0"/>
                      <a:alphaOff val="0"/>
                    </a:prstClr>
                  </a:solidFill>
                </a:rPr>
                <a:t>High School of the </a:t>
              </a:r>
              <a:r>
                <a:rPr lang="en-US" sz="1200" dirty="0" smtClean="0">
                  <a:solidFill>
                    <a:prstClr val="black">
                      <a:hueOff val="0"/>
                      <a:satOff val="0"/>
                      <a:lumOff val="0"/>
                      <a:alphaOff val="0"/>
                    </a:prstClr>
                  </a:solidFill>
                </a:rPr>
                <a:t>Future design to be about identifying, piloting, and evaluating high quality practices that reflect a future vision of the high school experience. The High School Council identifies significant issues relevant to the high schools, and researches and make recommendations for potential systematic implementation</a:t>
              </a:r>
              <a:r>
                <a:rPr lang="en-US" sz="1200" dirty="0">
                  <a:solidFill>
                    <a:prstClr val="black">
                      <a:hueOff val="0"/>
                      <a:satOff val="0"/>
                      <a:lumOff val="0"/>
                      <a:alphaOff val="0"/>
                    </a:prstClr>
                  </a:solidFill>
                </a:rPr>
                <a:t> </a:t>
              </a:r>
              <a:r>
                <a:rPr lang="en-US" sz="1200" dirty="0" smtClean="0">
                  <a:solidFill>
                    <a:prstClr val="black">
                      <a:hueOff val="0"/>
                      <a:satOff val="0"/>
                      <a:lumOff val="0"/>
                      <a:alphaOff val="0"/>
                    </a:prstClr>
                  </a:solidFill>
                </a:rPr>
                <a:t>in partnership with the Innovation Team (Priority 1.1).</a:t>
              </a:r>
            </a:p>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5.3.1 Alternate Culminating Assessment Pilot – End of Course 2014-15 – High School Only</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A culminating assessment at the end of a course provides students the opportunity to reflect on the content of the curriculum by synthesizing, applying, and analyzing course material.</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Teachers who wanted to participate in the pilot program had to Opt-In prior to the start of the school year.  The culminating assessment will count as the exam grade in the course.</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Teachers have the flexibility to determine the format of the culminating assessment, appropriate to the course content of their classes as well as the level of their students.</a:t>
              </a:r>
            </a:p>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5.3.2 Internship &amp; Experiences- </a:t>
              </a:r>
              <a:r>
                <a:rPr lang="en-US" sz="1200" dirty="0"/>
                <a:t>School-based teams will work to implement strategies to expand and increase fieldwork opportunities for students and share strategies and results of new </a:t>
              </a:r>
              <a:r>
                <a:rPr lang="en-US" sz="1200" dirty="0" smtClean="0"/>
                <a:t>efforts. (in conjunction with Priority 4.1)</a:t>
              </a:r>
              <a:endParaRPr lang="en-US" sz="1200" dirty="0" smtClean="0">
                <a:solidFill>
                  <a:prstClr val="black">
                    <a:hueOff val="0"/>
                    <a:satOff val="0"/>
                    <a:lumOff val="0"/>
                    <a:alphaOff val="0"/>
                  </a:prstClr>
                </a:solidFill>
              </a:endParaRPr>
            </a:p>
          </p:txBody>
        </p:sp>
        <p:grpSp>
          <p:nvGrpSpPr>
            <p:cNvPr id="35" name="Group 34"/>
            <p:cNvGrpSpPr/>
            <p:nvPr/>
          </p:nvGrpSpPr>
          <p:grpSpPr>
            <a:xfrm>
              <a:off x="228586" y="1280160"/>
              <a:ext cx="8686806" cy="209493"/>
              <a:chOff x="228586" y="1280160"/>
              <a:chExt cx="8686806" cy="209493"/>
            </a:xfrm>
          </p:grpSpPr>
          <p:sp>
            <p:nvSpPr>
              <p:cNvPr id="36" name="Straight Connector 35"/>
              <p:cNvSpPr/>
              <p:nvPr/>
            </p:nvSpPr>
            <p:spPr>
              <a:xfrm>
                <a:off x="228586" y="1489653"/>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7" name="Freeform 36"/>
              <p:cNvSpPr/>
              <p:nvPr/>
            </p:nvSpPr>
            <p:spPr>
              <a:xfrm>
                <a:off x="228592" y="1280160"/>
                <a:ext cx="8686800" cy="155319"/>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38" name="Group 37"/>
          <p:cNvGrpSpPr/>
          <p:nvPr/>
        </p:nvGrpSpPr>
        <p:grpSpPr>
          <a:xfrm>
            <a:off x="228562" y="4180013"/>
            <a:ext cx="3886200" cy="808659"/>
            <a:chOff x="228588" y="1280160"/>
            <a:chExt cx="8686817" cy="946853"/>
          </a:xfrm>
        </p:grpSpPr>
        <p:sp>
          <p:nvSpPr>
            <p:cNvPr id="42" name="Freeform 41"/>
            <p:cNvSpPr/>
            <p:nvPr/>
          </p:nvSpPr>
          <p:spPr>
            <a:xfrm>
              <a:off x="228606" y="1691640"/>
              <a:ext cx="8686799" cy="535373"/>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t>The product of this priority is the Pilot Program Evaluations and Recommendations.</a:t>
              </a:r>
              <a:endParaRPr lang="en-US" sz="1200" dirty="0"/>
            </a:p>
          </p:txBody>
        </p:sp>
        <p:grpSp>
          <p:nvGrpSpPr>
            <p:cNvPr id="45" name="Group 44"/>
            <p:cNvGrpSpPr/>
            <p:nvPr/>
          </p:nvGrpSpPr>
          <p:grpSpPr>
            <a:xfrm>
              <a:off x="228588" y="1280160"/>
              <a:ext cx="8686804" cy="365760"/>
              <a:chOff x="228588" y="1280160"/>
              <a:chExt cx="8686804" cy="365760"/>
            </a:xfrm>
          </p:grpSpPr>
          <p:sp>
            <p:nvSpPr>
              <p:cNvPr id="46" name="Straight Connector 45"/>
              <p:cNvSpPr/>
              <p:nvPr/>
            </p:nvSpPr>
            <p:spPr>
              <a:xfrm>
                <a:off x="228588" y="1645920"/>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7" name="Freeform 46"/>
              <p:cNvSpPr/>
              <p:nvPr/>
            </p:nvSpPr>
            <p:spPr>
              <a:xfrm>
                <a:off x="228592" y="1280160"/>
                <a:ext cx="8686800" cy="288406"/>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8" name="Group 47"/>
          <p:cNvGrpSpPr/>
          <p:nvPr/>
        </p:nvGrpSpPr>
        <p:grpSpPr>
          <a:xfrm>
            <a:off x="228570" y="5027874"/>
            <a:ext cx="3886200" cy="1325880"/>
            <a:chOff x="228588" y="1280160"/>
            <a:chExt cx="8686817" cy="1325880"/>
          </a:xfrm>
        </p:grpSpPr>
        <p:sp>
          <p:nvSpPr>
            <p:cNvPr id="49" name="Freeform 48"/>
            <p:cNvSpPr/>
            <p:nvPr/>
          </p:nvSpPr>
          <p:spPr>
            <a:xfrm>
              <a:off x="228606" y="1689016"/>
              <a:ext cx="8686799" cy="917024"/>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Joint Session of HS Council and County Student Advisory Council – Discussion of current initiatives as well as the following topics:</a:t>
              </a:r>
            </a:p>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Student stress and </a:t>
              </a:r>
              <a:r>
                <a:rPr lang="en-US" sz="1200" dirty="0" smtClean="0">
                  <a:solidFill>
                    <a:prstClr val="black">
                      <a:hueOff val="0"/>
                      <a:satOff val="0"/>
                      <a:lumOff val="0"/>
                      <a:alphaOff val="0"/>
                    </a:prstClr>
                  </a:solidFill>
                </a:rPr>
                <a:t>workload (Priority 5.1)</a:t>
              </a:r>
              <a:endParaRPr lang="en-US" sz="1200" dirty="0">
                <a:solidFill>
                  <a:prstClr val="black">
                    <a:hueOff val="0"/>
                    <a:satOff val="0"/>
                    <a:lumOff val="0"/>
                    <a:alphaOff val="0"/>
                  </a:prstClr>
                </a:solidFill>
              </a:endParaRPr>
            </a:p>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Learning </a:t>
              </a:r>
              <a:r>
                <a:rPr lang="en-US" sz="1200" dirty="0" smtClean="0">
                  <a:solidFill>
                    <a:prstClr val="black">
                      <a:hueOff val="0"/>
                      <a:satOff val="0"/>
                      <a:lumOff val="0"/>
                      <a:alphaOff val="0"/>
                    </a:prstClr>
                  </a:solidFill>
                </a:rPr>
                <a:t>spaces (Priority 1.3)</a:t>
              </a:r>
              <a:endParaRPr lang="en-US" sz="1200" dirty="0">
                <a:solidFill>
                  <a:prstClr val="black">
                    <a:hueOff val="0"/>
                    <a:satOff val="0"/>
                    <a:lumOff val="0"/>
                    <a:alphaOff val="0"/>
                  </a:prstClr>
                </a:solidFill>
              </a:endParaRPr>
            </a:p>
            <a:p>
              <a:pPr marL="171450" lvl="1" indent="-171450" defTabSz="889000">
                <a:lnSpc>
                  <a:spcPct val="90000"/>
                </a:lnSpc>
                <a:spcBef>
                  <a:spcPct val="0"/>
                </a:spcBef>
                <a:spcAft>
                  <a:spcPct val="15000"/>
                </a:spcAft>
                <a:buFont typeface="Arial" panose="020B0604020202020204" pitchFamily="34" charset="0"/>
                <a:buChar char="•"/>
              </a:pPr>
              <a:r>
                <a:rPr lang="en-US" sz="1200" dirty="0">
                  <a:solidFill>
                    <a:prstClr val="black">
                      <a:hueOff val="0"/>
                      <a:satOff val="0"/>
                      <a:lumOff val="0"/>
                      <a:alphaOff val="0"/>
                    </a:prstClr>
                  </a:solidFill>
                </a:rPr>
                <a:t>Integration of instructional </a:t>
              </a:r>
              <a:r>
                <a:rPr lang="en-US" sz="1200" dirty="0" smtClean="0">
                  <a:solidFill>
                    <a:prstClr val="black">
                      <a:hueOff val="0"/>
                      <a:satOff val="0"/>
                      <a:lumOff val="0"/>
                      <a:alphaOff val="0"/>
                    </a:prstClr>
                  </a:solidFill>
                </a:rPr>
                <a:t>technology (Priority 1.3)</a:t>
              </a:r>
              <a:endParaRPr lang="en-US" sz="1200" dirty="0">
                <a:solidFill>
                  <a:prstClr val="black">
                    <a:hueOff val="0"/>
                    <a:satOff val="0"/>
                    <a:lumOff val="0"/>
                    <a:alphaOff val="0"/>
                  </a:prstClr>
                </a:solidFill>
              </a:endParaRPr>
            </a:p>
            <a:p>
              <a:pPr marL="0" lvl="1" defTabSz="889000">
                <a:lnSpc>
                  <a:spcPct val="90000"/>
                </a:lnSpc>
                <a:spcBef>
                  <a:spcPct val="0"/>
                </a:spcBef>
                <a:spcAft>
                  <a:spcPct val="15000"/>
                </a:spcAft>
              </a:pPr>
              <a:endParaRPr lang="en-US" sz="1200" dirty="0">
                <a:solidFill>
                  <a:prstClr val="black">
                    <a:hueOff val="0"/>
                    <a:satOff val="0"/>
                    <a:lumOff val="0"/>
                    <a:alphaOff val="0"/>
                  </a:prstClr>
                </a:solidFill>
              </a:endParaRPr>
            </a:p>
          </p:txBody>
        </p:sp>
        <p:grpSp>
          <p:nvGrpSpPr>
            <p:cNvPr id="50" name="Group 49"/>
            <p:cNvGrpSpPr/>
            <p:nvPr/>
          </p:nvGrpSpPr>
          <p:grpSpPr>
            <a:xfrm>
              <a:off x="228588" y="1280160"/>
              <a:ext cx="8686804" cy="310896"/>
              <a:chOff x="228588" y="1280160"/>
              <a:chExt cx="8686804" cy="310896"/>
            </a:xfrm>
          </p:grpSpPr>
          <p:sp>
            <p:nvSpPr>
              <p:cNvPr id="51" name="Straight Connector 50"/>
              <p:cNvSpPr/>
              <p:nvPr/>
            </p:nvSpPr>
            <p:spPr>
              <a:xfrm>
                <a:off x="228588" y="1591056"/>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2" name="Freeform 51"/>
              <p:cNvSpPr/>
              <p:nvPr/>
            </p:nvSpPr>
            <p:spPr>
              <a:xfrm>
                <a:off x="228592" y="1280160"/>
                <a:ext cx="8686800" cy="21293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sp>
        <p:nvSpPr>
          <p:cNvPr id="53" name="TextBox 52"/>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Board Work Session</a:t>
            </a:r>
            <a:endParaRPr lang="en-US" sz="1200" dirty="0"/>
          </a:p>
        </p:txBody>
      </p:sp>
      <p:pic>
        <p:nvPicPr>
          <p:cNvPr id="5" name="Picture 4"/>
          <p:cNvPicPr>
            <a:picLocks noChangeAspect="1"/>
          </p:cNvPicPr>
          <p:nvPr/>
        </p:nvPicPr>
        <p:blipFill>
          <a:blip r:embed="rId3"/>
          <a:stretch>
            <a:fillRect/>
          </a:stretch>
        </p:blipFill>
        <p:spPr>
          <a:xfrm>
            <a:off x="6715936" y="1673238"/>
            <a:ext cx="2199450" cy="2922789"/>
          </a:xfrm>
          <a:prstGeom prst="rect">
            <a:avLst/>
          </a:prstGeom>
        </p:spPr>
      </p:pic>
    </p:spTree>
    <p:extLst>
      <p:ext uri="{BB962C8B-B14F-4D97-AF65-F5344CB8AC3E}">
        <p14:creationId xmlns:p14="http://schemas.microsoft.com/office/powerpoint/2010/main" val="136969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3589" y="3498111"/>
            <a:ext cx="7886700" cy="3019093"/>
          </a:xfrm>
        </p:spPr>
        <p:txBody>
          <a:bodyPr>
            <a:normAutofit fontScale="85000" lnSpcReduction="10000"/>
          </a:bodyPr>
          <a:lstStyle/>
          <a:p>
            <a:r>
              <a:rPr lang="en-US" dirty="0" smtClean="0"/>
              <a:t>Ensure that every student is taking advantage of the opportunities provided?</a:t>
            </a:r>
          </a:p>
          <a:p>
            <a:r>
              <a:rPr lang="en-US" dirty="0" smtClean="0"/>
              <a:t>Support students to own their own learning?</a:t>
            </a:r>
          </a:p>
          <a:p>
            <a:r>
              <a:rPr lang="en-US" dirty="0" smtClean="0"/>
              <a:t>Provide equitable opportunities to all students?</a:t>
            </a:r>
          </a:p>
          <a:p>
            <a:r>
              <a:rPr lang="en-US" dirty="0" smtClean="0"/>
              <a:t>Capitalize on the talents of the ACPS Community to support student mastery of Lifelong Learning Competencies?</a:t>
            </a:r>
          </a:p>
          <a:p>
            <a:r>
              <a:rPr lang="en-US" dirty="0" smtClean="0"/>
              <a:t>Create experiences that are both memorable and valuable?</a:t>
            </a:r>
          </a:p>
        </p:txBody>
      </p:sp>
      <p:pic>
        <p:nvPicPr>
          <p:cNvPr id="6" name="Picture 5"/>
          <p:cNvPicPr>
            <a:picLocks noChangeAspect="1"/>
          </p:cNvPicPr>
          <p:nvPr/>
        </p:nvPicPr>
        <p:blipFill>
          <a:blip r:embed="rId3"/>
          <a:stretch>
            <a:fillRect/>
          </a:stretch>
        </p:blipFill>
        <p:spPr>
          <a:xfrm>
            <a:off x="543589" y="2438779"/>
            <a:ext cx="2752504" cy="968474"/>
          </a:xfrm>
          <a:prstGeom prst="rect">
            <a:avLst/>
          </a:prstGeom>
        </p:spPr>
      </p:pic>
      <p:sp>
        <p:nvSpPr>
          <p:cNvPr id="4" name="Cloud 3"/>
          <p:cNvSpPr/>
          <p:nvPr/>
        </p:nvSpPr>
        <p:spPr>
          <a:xfrm>
            <a:off x="4657060" y="1793640"/>
            <a:ext cx="2913321" cy="1523718"/>
          </a:xfrm>
          <a:prstGeom prst="cloud">
            <a:avLst/>
          </a:prstGeom>
          <a:ln>
            <a:noFill/>
          </a:ln>
          <a:effectLst>
            <a:glow rad="228600">
              <a:schemeClr val="accent1">
                <a:satMod val="175000"/>
                <a:alpha val="40000"/>
              </a:schemeClr>
            </a:glow>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000" dirty="0" smtClean="0"/>
              <a:t>What is our Wow Factor?</a:t>
            </a:r>
            <a:endParaRPr lang="en-US" sz="2000" dirty="0"/>
          </a:p>
        </p:txBody>
      </p:sp>
      <p:grpSp>
        <p:nvGrpSpPr>
          <p:cNvPr id="5" name="Group 4"/>
          <p:cNvGrpSpPr/>
          <p:nvPr/>
        </p:nvGrpSpPr>
        <p:grpSpPr>
          <a:xfrm>
            <a:off x="871870" y="372140"/>
            <a:ext cx="7171659" cy="2170148"/>
            <a:chOff x="228592" y="1158888"/>
            <a:chExt cx="8686813" cy="1447152"/>
          </a:xfrm>
        </p:grpSpPr>
        <p:sp>
          <p:nvSpPr>
            <p:cNvPr id="7" name="Freeform 6"/>
            <p:cNvSpPr/>
            <p:nvPr/>
          </p:nvSpPr>
          <p:spPr>
            <a:xfrm>
              <a:off x="228606" y="1499503"/>
              <a:ext cx="8686799" cy="1106537"/>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2400" dirty="0" smtClean="0">
                  <a:solidFill>
                    <a:prstClr val="black">
                      <a:hueOff val="0"/>
                      <a:satOff val="0"/>
                      <a:lumOff val="0"/>
                      <a:alphaOff val="0"/>
                    </a:prstClr>
                  </a:solidFill>
                </a:rPr>
                <a:t>Use the “How might we?” questions provided or develop some of your own to think about how to further define the Vision for each Priority.</a:t>
              </a:r>
            </a:p>
          </p:txBody>
        </p:sp>
        <p:grpSp>
          <p:nvGrpSpPr>
            <p:cNvPr id="8" name="Group 7"/>
            <p:cNvGrpSpPr/>
            <p:nvPr/>
          </p:nvGrpSpPr>
          <p:grpSpPr>
            <a:xfrm>
              <a:off x="228592" y="1158888"/>
              <a:ext cx="8686800" cy="310533"/>
              <a:chOff x="228592" y="1158888"/>
              <a:chExt cx="8686800" cy="310533"/>
            </a:xfrm>
          </p:grpSpPr>
          <p:sp>
            <p:nvSpPr>
              <p:cNvPr id="9" name="Straight Connector 8"/>
              <p:cNvSpPr/>
              <p:nvPr/>
            </p:nvSpPr>
            <p:spPr>
              <a:xfrm>
                <a:off x="228592" y="1469421"/>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10" name="Freeform 9"/>
              <p:cNvSpPr/>
              <p:nvPr/>
            </p:nvSpPr>
            <p:spPr>
              <a:xfrm>
                <a:off x="228592" y="1158888"/>
                <a:ext cx="8686800" cy="280451"/>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sz="3600" dirty="0" smtClean="0">
                    <a:solidFill>
                      <a:prstClr val="white"/>
                    </a:solidFill>
                  </a:rPr>
                  <a:t>Next Step</a:t>
                </a:r>
                <a:endParaRPr lang="en-US" sz="3600" dirty="0">
                  <a:solidFill>
                    <a:prstClr val="white"/>
                  </a:solidFill>
                </a:endParaRPr>
              </a:p>
            </p:txBody>
          </p:sp>
        </p:grpSp>
      </p:grpSp>
    </p:spTree>
    <p:extLst>
      <p:ext uri="{BB962C8B-B14F-4D97-AF65-F5344CB8AC3E}">
        <p14:creationId xmlns:p14="http://schemas.microsoft.com/office/powerpoint/2010/main" val="37173956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457200" y="5029200"/>
            <a:ext cx="8229600" cy="914400"/>
          </a:xfrm>
        </p:spPr>
        <p:txBody>
          <a:bodyPr anchor="b" anchorCtr="0">
            <a:noAutofit/>
          </a:bodyPr>
          <a:lstStyle/>
          <a:p>
            <a:pPr>
              <a:lnSpc>
                <a:spcPct val="100000"/>
              </a:lnSpc>
              <a:spcBef>
                <a:spcPts val="0"/>
              </a:spcBef>
            </a:pPr>
            <a:r>
              <a:rPr lang="en-US" sz="4000" i="1" dirty="0" smtClean="0">
                <a:solidFill>
                  <a:srgbClr val="009F44"/>
                </a:solidFill>
              </a:rPr>
              <a:t>Unleashing Each Student’s Potential</a:t>
            </a:r>
            <a:endParaRPr lang="en-US" sz="4000" i="1" dirty="0">
              <a:solidFill>
                <a:srgbClr val="009F44"/>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914400"/>
            <a:ext cx="5486400" cy="3457812"/>
          </a:xfrm>
          <a:prstGeom prst="rect">
            <a:avLst/>
          </a:prstGeom>
        </p:spPr>
      </p:pic>
    </p:spTree>
    <p:extLst>
      <p:ext uri="{BB962C8B-B14F-4D97-AF65-F5344CB8AC3E}">
        <p14:creationId xmlns:p14="http://schemas.microsoft.com/office/powerpoint/2010/main" val="91599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558553657"/>
              </p:ext>
            </p:extLst>
          </p:nvPr>
        </p:nvGraphicFramePr>
        <p:xfrm>
          <a:off x="457200" y="457200"/>
          <a:ext cx="82296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a:xfrm>
            <a:off x="3566160" y="2423160"/>
            <a:ext cx="2011680" cy="2011680"/>
          </a:xfrm>
          <a:prstGeom prst="ellipse">
            <a:avLst/>
          </a:prstGeom>
          <a:solidFill>
            <a:schemeClr val="bg1"/>
          </a:solidFill>
          <a:ln>
            <a:solidFill>
              <a:schemeClr val="accent5"/>
            </a:solidFill>
          </a:ln>
        </p:spPr>
        <p:style>
          <a:lnRef idx="3">
            <a:schemeClr val="lt1"/>
          </a:lnRef>
          <a:fillRef idx="1">
            <a:schemeClr val="accent5"/>
          </a:fillRef>
          <a:effectRef idx="1">
            <a:schemeClr val="accent5"/>
          </a:effectRef>
          <a:fontRef idx="minor">
            <a:schemeClr val="lt1"/>
          </a:fontRef>
        </p:style>
        <p:txBody>
          <a:bodyPr lIns="0" tIns="0" rIns="0" bIns="0" rtlCol="0" anchor="ctr"/>
          <a:lstStyle/>
          <a:p>
            <a:pPr algn="ctr"/>
            <a:r>
              <a:rPr lang="en-US" sz="2000" dirty="0">
                <a:solidFill>
                  <a:schemeClr val="bg1"/>
                </a:solidFill>
                <a:hlinkClick r:id="rId8"/>
              </a:rPr>
              <a:t>Horizon 2020 Strategic </a:t>
            </a:r>
            <a:r>
              <a:rPr lang="en-US" sz="2000" dirty="0" smtClean="0">
                <a:solidFill>
                  <a:schemeClr val="bg1"/>
                </a:solidFill>
                <a:hlinkClick r:id="rId8"/>
              </a:rPr>
              <a:t>Plan </a:t>
            </a:r>
            <a:br>
              <a:rPr lang="en-US" sz="2000" dirty="0" smtClean="0">
                <a:solidFill>
                  <a:schemeClr val="bg1"/>
                </a:solidFill>
                <a:hlinkClick r:id="rId8"/>
              </a:rPr>
            </a:br>
            <a:r>
              <a:rPr lang="en-US" sz="2000" dirty="0" smtClean="0">
                <a:solidFill>
                  <a:schemeClr val="bg1"/>
                </a:solidFill>
                <a:hlinkClick r:id="rId8"/>
              </a:rPr>
              <a:t>2013-2020</a:t>
            </a:r>
            <a:endParaRPr lang="en-US" sz="2000" dirty="0">
              <a:solidFill>
                <a:schemeClr val="bg1"/>
              </a:solidFill>
            </a:endParaRPr>
          </a:p>
        </p:txBody>
      </p:sp>
    </p:spTree>
    <p:extLst>
      <p:ext uri="{BB962C8B-B14F-4D97-AF65-F5344CB8AC3E}">
        <p14:creationId xmlns:p14="http://schemas.microsoft.com/office/powerpoint/2010/main" val="212873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3383280"/>
            <a:ext cx="8229600" cy="2926080"/>
          </a:xfrm>
          <a:prstGeom prst="rect">
            <a:avLst/>
          </a:prstGeom>
        </p:spPr>
      </p:pic>
      <p:grpSp>
        <p:nvGrpSpPr>
          <p:cNvPr id="7" name="Group 6"/>
          <p:cNvGrpSpPr/>
          <p:nvPr/>
        </p:nvGrpSpPr>
        <p:grpSpPr>
          <a:xfrm>
            <a:off x="457199" y="457199"/>
            <a:ext cx="8229601" cy="2286000"/>
            <a:chOff x="457199" y="457200"/>
            <a:chExt cx="8229601" cy="1662545"/>
          </a:xfrm>
        </p:grpSpPr>
        <p:sp>
          <p:nvSpPr>
            <p:cNvPr id="8" name="Rounded Rectangle 7"/>
            <p:cNvSpPr/>
            <p:nvPr/>
          </p:nvSpPr>
          <p:spPr>
            <a:xfrm>
              <a:off x="2309247" y="706581"/>
              <a:ext cx="6377553" cy="1163782"/>
            </a:xfrm>
            <a:prstGeom prst="roundRect">
              <a:avLst/>
            </a:prstGeom>
            <a:solidFill>
              <a:schemeClr val="accent5">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48640" tIns="182880" rIns="182880" bIns="182880" numCol="1" spcCol="1270" anchor="ctr" anchorCtr="0">
              <a:noAutofit/>
            </a:bodyPr>
            <a:lstStyle/>
            <a:p>
              <a:pPr marL="0" lvl="1" algn="l" defTabSz="889000">
                <a:lnSpc>
                  <a:spcPct val="90000"/>
                </a:lnSpc>
                <a:spcBef>
                  <a:spcPct val="0"/>
                </a:spcBef>
                <a:spcAft>
                  <a:spcPct val="15000"/>
                </a:spcAft>
              </a:pPr>
              <a:r>
                <a:rPr lang="en-US" sz="2200" kern="1200" dirty="0" smtClean="0"/>
                <a:t>All Albemarle County Public Schools students will graduate having actively mastered the </a:t>
              </a:r>
              <a:r>
                <a:rPr lang="en-US" sz="2200" kern="1200" dirty="0" smtClean="0">
                  <a:hlinkClick r:id="rId4"/>
                </a:rPr>
                <a:t>lifelong-learner skills</a:t>
              </a:r>
              <a:r>
                <a:rPr lang="en-US" sz="2200" kern="1200" dirty="0" smtClean="0"/>
                <a:t> they need to succeed as 21st century learners, workers and citizens.</a:t>
              </a:r>
              <a:endParaRPr lang="en-US" sz="2200" kern="1200" dirty="0"/>
            </a:p>
          </p:txBody>
        </p:sp>
        <p:sp>
          <p:nvSpPr>
            <p:cNvPr id="9" name="Rounded Rectangle 8"/>
            <p:cNvSpPr/>
            <p:nvPr/>
          </p:nvSpPr>
          <p:spPr>
            <a:xfrm>
              <a:off x="457199" y="457200"/>
              <a:ext cx="2286000" cy="1662545"/>
            </a:xfrm>
            <a:prstGeom prst="roundRect">
              <a:avLst/>
            </a:prstGeom>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3200" b="1" kern="1200" dirty="0" smtClean="0"/>
                <a:t>ONE Student-Centered GOAL</a:t>
              </a:r>
              <a:endParaRPr lang="en-US" sz="3200" b="1" kern="1200" dirty="0"/>
            </a:p>
          </p:txBody>
        </p:sp>
      </p:grpSp>
    </p:spTree>
    <p:extLst>
      <p:ext uri="{BB962C8B-B14F-4D97-AF65-F5344CB8AC3E}">
        <p14:creationId xmlns:p14="http://schemas.microsoft.com/office/powerpoint/2010/main" val="157183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56400" y="455769"/>
            <a:ext cx="8312696" cy="5030631"/>
            <a:chOff x="456400" y="455769"/>
            <a:chExt cx="8312696" cy="5030631"/>
          </a:xfrm>
        </p:grpSpPr>
        <p:sp>
          <p:nvSpPr>
            <p:cNvPr id="6" name="Rectangle 5"/>
            <p:cNvSpPr/>
            <p:nvPr/>
          </p:nvSpPr>
          <p:spPr>
            <a:xfrm>
              <a:off x="534019" y="3824922"/>
              <a:ext cx="1407689" cy="138285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 name="Freeform 6"/>
            <p:cNvSpPr/>
            <p:nvPr/>
          </p:nvSpPr>
          <p:spPr>
            <a:xfrm>
              <a:off x="456400" y="455769"/>
              <a:ext cx="1554480" cy="1097280"/>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t>Engage Every Student</a:t>
              </a:r>
              <a:endParaRPr lang="en-US" sz="2000" kern="1200" dirty="0"/>
            </a:p>
          </p:txBody>
        </p:sp>
        <p:sp>
          <p:nvSpPr>
            <p:cNvPr id="16" name="Rectangle 15"/>
            <p:cNvSpPr/>
            <p:nvPr/>
          </p:nvSpPr>
          <p:spPr>
            <a:xfrm>
              <a:off x="3903285" y="3824922"/>
              <a:ext cx="1407689" cy="138285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Rectangle 19"/>
            <p:cNvSpPr/>
            <p:nvPr/>
          </p:nvSpPr>
          <p:spPr>
            <a:xfrm>
              <a:off x="5587918" y="3824922"/>
              <a:ext cx="1407689" cy="138285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4" name="Rectangle 23"/>
            <p:cNvSpPr/>
            <p:nvPr/>
          </p:nvSpPr>
          <p:spPr>
            <a:xfrm>
              <a:off x="7272550" y="3824922"/>
              <a:ext cx="1407689" cy="138285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5" name="Freeform 24"/>
            <p:cNvSpPr/>
            <p:nvPr/>
          </p:nvSpPr>
          <p:spPr>
            <a:xfrm>
              <a:off x="7125759" y="455769"/>
              <a:ext cx="1554480" cy="1097280"/>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2">
              <a:schemeClr val="accent5">
                <a:hueOff val="-7353344"/>
                <a:satOff val="-10228"/>
                <a:lumOff val="-3922"/>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t>Optimize Resources</a:t>
              </a:r>
              <a:endParaRPr lang="en-US" sz="2000" kern="1200" dirty="0"/>
            </a:p>
          </p:txBody>
        </p:sp>
        <p:sp>
          <p:nvSpPr>
            <p:cNvPr id="19" name="Freeform 18"/>
            <p:cNvSpPr/>
            <p:nvPr/>
          </p:nvSpPr>
          <p:spPr>
            <a:xfrm>
              <a:off x="3791079" y="455769"/>
              <a:ext cx="1554480" cy="1097280"/>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2">
              <a:schemeClr val="accent5">
                <a:hueOff val="-3676672"/>
                <a:satOff val="-5114"/>
                <a:lumOff val="-1961"/>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t>Opportunity &amp; Achievement</a:t>
              </a:r>
              <a:endParaRPr lang="en-US" sz="2000" kern="1200" dirty="0"/>
            </a:p>
          </p:txBody>
        </p:sp>
        <p:sp>
          <p:nvSpPr>
            <p:cNvPr id="23" name="Freeform 22"/>
            <p:cNvSpPr/>
            <p:nvPr/>
          </p:nvSpPr>
          <p:spPr>
            <a:xfrm>
              <a:off x="2123739" y="455769"/>
              <a:ext cx="1554480" cy="1097280"/>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2">
              <a:schemeClr val="accent5">
                <a:hueOff val="-1838336"/>
                <a:satOff val="-2557"/>
                <a:lumOff val="-981"/>
                <a:alphaOff val="0"/>
              </a:schemeClr>
            </a:lnRef>
            <a:fillRef idx="1">
              <a:schemeClr val="accent5">
                <a:hueOff val="-1838336"/>
                <a:satOff val="-2557"/>
                <a:lumOff val="-981"/>
                <a:alphaOff val="0"/>
              </a:schemeClr>
            </a:fillRef>
            <a:effectRef idx="0">
              <a:schemeClr val="accent5">
                <a:hueOff val="-1838336"/>
                <a:satOff val="-2557"/>
                <a:lumOff val="-981"/>
                <a:alphaOff val="0"/>
              </a:schemeClr>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t>Balanced Assessments</a:t>
              </a:r>
              <a:endParaRPr lang="en-US" sz="2000" kern="1200" dirty="0"/>
            </a:p>
          </p:txBody>
        </p:sp>
        <p:sp>
          <p:nvSpPr>
            <p:cNvPr id="26" name="Freeform 25"/>
            <p:cNvSpPr/>
            <p:nvPr/>
          </p:nvSpPr>
          <p:spPr>
            <a:xfrm>
              <a:off x="5458419" y="455769"/>
              <a:ext cx="1554480" cy="1097280"/>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2">
              <a:schemeClr val="accent5">
                <a:hueOff val="-5515009"/>
                <a:satOff val="-7671"/>
                <a:lumOff val="-2942"/>
                <a:alphaOff val="0"/>
              </a:schemeClr>
            </a:lnRef>
            <a:fillRef idx="1">
              <a:schemeClr val="accent5">
                <a:hueOff val="-5515009"/>
                <a:satOff val="-7671"/>
                <a:lumOff val="-2942"/>
                <a:alphaOff val="0"/>
              </a:schemeClr>
            </a:fillRef>
            <a:effectRef idx="0">
              <a:schemeClr val="accent5">
                <a:hueOff val="-5515009"/>
                <a:satOff val="-7671"/>
                <a:lumOff val="-2942"/>
                <a:alphaOff val="0"/>
              </a:schemeClr>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t>Partnerships</a:t>
              </a:r>
              <a:endParaRPr lang="en-US" sz="2000" kern="1200" dirty="0"/>
            </a:p>
          </p:txBody>
        </p:sp>
        <p:sp>
          <p:nvSpPr>
            <p:cNvPr id="27" name="Straight Connector 26"/>
            <p:cNvSpPr/>
            <p:nvPr/>
          </p:nvSpPr>
          <p:spPr>
            <a:xfrm>
              <a:off x="459672" y="457200"/>
              <a:ext cx="0" cy="5029200"/>
            </a:xfrm>
            <a:prstGeom prst="line">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Straight Connector 27"/>
            <p:cNvSpPr/>
            <p:nvPr/>
          </p:nvSpPr>
          <p:spPr>
            <a:xfrm>
              <a:off x="2121408" y="457200"/>
              <a:ext cx="0" cy="5029200"/>
            </a:xfrm>
            <a:prstGeom prst="line">
              <a:avLst/>
            </a:prstGeom>
          </p:spPr>
          <p:style>
            <a:lnRef idx="2">
              <a:schemeClr val="accent5">
                <a:hueOff val="-1838336"/>
                <a:satOff val="-2557"/>
                <a:lumOff val="-98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9" name="Straight Connector 28"/>
            <p:cNvSpPr/>
            <p:nvPr/>
          </p:nvSpPr>
          <p:spPr>
            <a:xfrm>
              <a:off x="3794760" y="457200"/>
              <a:ext cx="0" cy="5029200"/>
            </a:xfrm>
            <a:prstGeom prst="line">
              <a:avLst/>
            </a:prstGeom>
          </p:spPr>
          <p:style>
            <a:lnRef idx="2">
              <a:schemeClr val="accent5">
                <a:hueOff val="-3676672"/>
                <a:satOff val="-5114"/>
                <a:lumOff val="-196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Straight Connector 29"/>
            <p:cNvSpPr/>
            <p:nvPr/>
          </p:nvSpPr>
          <p:spPr>
            <a:xfrm>
              <a:off x="5458968" y="457200"/>
              <a:ext cx="0" cy="5029200"/>
            </a:xfrm>
            <a:prstGeom prst="line">
              <a:avLst/>
            </a:prstGeom>
          </p:spPr>
          <p:style>
            <a:lnRef idx="2">
              <a:schemeClr val="accent5">
                <a:hueOff val="-5515009"/>
                <a:satOff val="-7671"/>
                <a:lumOff val="-294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1" name="Straight Connector 30"/>
            <p:cNvSpPr/>
            <p:nvPr/>
          </p:nvSpPr>
          <p:spPr>
            <a:xfrm>
              <a:off x="7123176" y="457200"/>
              <a:ext cx="0" cy="5029200"/>
            </a:xfrm>
            <a:prstGeom prst="line">
              <a:avLst/>
            </a:prstGeom>
          </p:spPr>
          <p:style>
            <a:lnRef idx="2">
              <a:schemeClr val="accent5">
                <a:hueOff val="-7353344"/>
                <a:satOff val="-10228"/>
                <a:lumOff val="-392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2" name="Rectangle 31"/>
            <p:cNvSpPr/>
            <p:nvPr/>
          </p:nvSpPr>
          <p:spPr>
            <a:xfrm>
              <a:off x="538045" y="1634694"/>
              <a:ext cx="1407689" cy="1371598"/>
            </a:xfrm>
            <a:prstGeom prst="rect">
              <a:avLst/>
            </a:prstGeom>
            <a:blipFill dpi="0" rotWithShape="1">
              <a:blip r:embed="rId3" cstate="print">
                <a:extLst>
                  <a:ext uri="{28A0092B-C50C-407E-A947-70E740481C1C}">
                    <a14:useLocalDpi xmlns:a14="http://schemas.microsoft.com/office/drawing/2010/main" val="0"/>
                  </a:ext>
                </a:extLst>
              </a:blip>
              <a:srcRect/>
              <a:stretch>
                <a:fillRect t="-24491" b="-9509"/>
              </a:stretch>
            </a:blip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sp>
        <p:sp>
          <p:nvSpPr>
            <p:cNvPr id="33" name="Rectangle 32"/>
            <p:cNvSpPr/>
            <p:nvPr/>
          </p:nvSpPr>
          <p:spPr>
            <a:xfrm>
              <a:off x="2202914" y="1634694"/>
              <a:ext cx="1407689" cy="1371598"/>
            </a:xfrm>
            <a:prstGeom prst="rect">
              <a:avLst/>
            </a:prstGeom>
            <a:blipFill dpi="0" rotWithShape="1">
              <a:blip r:embed="rId4" cstate="print">
                <a:extLst>
                  <a:ext uri="{28A0092B-C50C-407E-A947-70E740481C1C}">
                    <a14:useLocalDpi xmlns:a14="http://schemas.microsoft.com/office/drawing/2010/main" val="0"/>
                  </a:ext>
                </a:extLst>
              </a:blip>
              <a:srcRect/>
              <a:stretch>
                <a:fillRect l="-12782" r="-33218"/>
              </a:stretch>
            </a:blipFill>
          </p:spPr>
          <p:style>
            <a:lnRef idx="2">
              <a:schemeClr val="lt1">
                <a:hueOff val="0"/>
                <a:satOff val="0"/>
                <a:lumOff val="0"/>
                <a:alphaOff val="0"/>
              </a:schemeClr>
            </a:lnRef>
            <a:fillRef idx="1">
              <a:scrgbClr r="0" g="0" b="0"/>
            </a:fillRef>
            <a:effectRef idx="0">
              <a:schemeClr val="accent5">
                <a:hueOff val="-1838336"/>
                <a:satOff val="-2557"/>
                <a:lumOff val="-981"/>
                <a:alphaOff val="0"/>
              </a:schemeClr>
            </a:effectRef>
            <a:fontRef idx="minor">
              <a:schemeClr val="lt1"/>
            </a:fontRef>
          </p:style>
        </p:sp>
        <p:sp>
          <p:nvSpPr>
            <p:cNvPr id="34" name="Rectangle 33"/>
            <p:cNvSpPr/>
            <p:nvPr/>
          </p:nvSpPr>
          <p:spPr>
            <a:xfrm>
              <a:off x="3864649" y="1634694"/>
              <a:ext cx="1407689" cy="1371598"/>
            </a:xfrm>
            <a:prstGeom prst="rect">
              <a:avLst/>
            </a:prstGeom>
            <a: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a:stretch>
                <a:fillRect l="-15000" r="-15000"/>
              </a:stretch>
            </a:blipFill>
          </p:spPr>
          <p:style>
            <a:lnRef idx="2">
              <a:schemeClr val="lt1">
                <a:hueOff val="0"/>
                <a:satOff val="0"/>
                <a:lumOff val="0"/>
                <a:alphaOff val="0"/>
              </a:schemeClr>
            </a:lnRef>
            <a:fillRef idx="1">
              <a:scrgbClr r="0" g="0" b="0"/>
            </a:fillRef>
            <a:effectRef idx="0">
              <a:schemeClr val="accent5">
                <a:hueOff val="-3676672"/>
                <a:satOff val="-5114"/>
                <a:lumOff val="-1961"/>
                <a:alphaOff val="0"/>
              </a:schemeClr>
            </a:effectRef>
            <a:fontRef idx="minor">
              <a:schemeClr val="lt1"/>
            </a:fontRef>
          </p:style>
        </p:sp>
        <p:sp>
          <p:nvSpPr>
            <p:cNvPr id="35" name="Rectangle 34"/>
            <p:cNvSpPr/>
            <p:nvPr/>
          </p:nvSpPr>
          <p:spPr>
            <a:xfrm>
              <a:off x="5538140" y="1634694"/>
              <a:ext cx="1407689" cy="1371598"/>
            </a:xfrm>
            <a:prstGeom prst="rect">
              <a:avLst/>
            </a:prstGeom>
            <a:blipFill dpi="0" rotWithShape="1">
              <a:blip r:embed="rId7" cstate="print">
                <a:extLst>
                  <a:ext uri="{28A0092B-C50C-407E-A947-70E740481C1C}">
                    <a14:useLocalDpi xmlns:a14="http://schemas.microsoft.com/office/drawing/2010/main" val="0"/>
                  </a:ext>
                </a:extLst>
              </a:blip>
              <a:srcRect/>
              <a:stretch>
                <a:fillRect t="-3517" b="-30483"/>
              </a:stretch>
            </a:blipFill>
          </p:spPr>
          <p:style>
            <a:lnRef idx="2">
              <a:schemeClr val="lt1">
                <a:hueOff val="0"/>
                <a:satOff val="0"/>
                <a:lumOff val="0"/>
                <a:alphaOff val="0"/>
              </a:schemeClr>
            </a:lnRef>
            <a:fillRef idx="1">
              <a:scrgbClr r="0" g="0" b="0"/>
            </a:fillRef>
            <a:effectRef idx="0">
              <a:schemeClr val="accent5">
                <a:hueOff val="-5515009"/>
                <a:satOff val="-7671"/>
                <a:lumOff val="-2942"/>
                <a:alphaOff val="0"/>
              </a:schemeClr>
            </a:effectRef>
            <a:fontRef idx="minor">
              <a:schemeClr val="lt1"/>
            </a:fontRef>
          </p:style>
        </p:sp>
        <p:sp>
          <p:nvSpPr>
            <p:cNvPr id="36" name="Rectangle 35"/>
            <p:cNvSpPr/>
            <p:nvPr/>
          </p:nvSpPr>
          <p:spPr>
            <a:xfrm>
              <a:off x="7202347" y="1634694"/>
              <a:ext cx="1407689" cy="1371598"/>
            </a:xfrm>
            <a:prstGeom prst="rect">
              <a:avLst/>
            </a:prstGeom>
            <a:blipFill dpi="0" rotWithShape="1">
              <a:blip r:embed="rId8" cstate="print">
                <a:extLst>
                  <a:ext uri="{28A0092B-C50C-407E-A947-70E740481C1C}">
                    <a14:useLocalDpi xmlns:a14="http://schemas.microsoft.com/office/drawing/2010/main" val="0"/>
                  </a:ext>
                </a:extLst>
              </a:blip>
              <a:srcRect/>
              <a:stretch>
                <a:fillRect t="-11008" b="-22992"/>
              </a:stretch>
            </a:blipFill>
          </p:spPr>
          <p:style>
            <a:lnRef idx="2">
              <a:schemeClr val="lt1">
                <a:hueOff val="0"/>
                <a:satOff val="0"/>
                <a:lumOff val="0"/>
                <a:alphaOff val="0"/>
              </a:schemeClr>
            </a:lnRef>
            <a:fillRef idx="1">
              <a:scrgbClr r="0" g="0" b="0"/>
            </a:fillRef>
            <a:effectRef idx="0">
              <a:schemeClr val="accent5">
                <a:hueOff val="-7353344"/>
                <a:satOff val="-10228"/>
                <a:lumOff val="-3922"/>
                <a:alphaOff val="0"/>
              </a:schemeClr>
            </a:effectRef>
            <a:fontRef idx="minor">
              <a:schemeClr val="lt1"/>
            </a:fontRef>
          </p:style>
        </p:sp>
        <p:sp>
          <p:nvSpPr>
            <p:cNvPr id="37" name="TextBox 36"/>
            <p:cNvSpPr txBox="1"/>
            <p:nvPr/>
          </p:nvSpPr>
          <p:spPr>
            <a:xfrm>
              <a:off x="456400" y="3017520"/>
              <a:ext cx="1645920" cy="2339102"/>
            </a:xfrm>
            <a:prstGeom prst="rect">
              <a:avLst/>
            </a:prstGeom>
            <a:noFill/>
          </p:spPr>
          <p:txBody>
            <a:bodyPr wrap="square" rtlCol="0">
              <a:spAutoFit/>
            </a:bodyPr>
            <a:lstStyle/>
            <a:p>
              <a:pPr marL="168275" indent="-168275">
                <a:spcAft>
                  <a:spcPts val="600"/>
                </a:spcAft>
                <a:buClr>
                  <a:schemeClr val="accent5"/>
                </a:buClr>
                <a:buFont typeface="Arial" panose="020B0604020202020204" pitchFamily="34" charset="0"/>
                <a:buChar char="•"/>
              </a:pPr>
              <a:r>
                <a:rPr lang="en-US" sz="1700" dirty="0" smtClean="0"/>
                <a:t>Effective Teaching Practices</a:t>
              </a:r>
            </a:p>
            <a:p>
              <a:pPr marL="168275" indent="-168275">
                <a:spcAft>
                  <a:spcPts val="600"/>
                </a:spcAft>
                <a:buClr>
                  <a:schemeClr val="accent5"/>
                </a:buClr>
                <a:buFont typeface="Arial" panose="020B0604020202020204" pitchFamily="34" charset="0"/>
                <a:buChar char="•"/>
              </a:pPr>
              <a:r>
                <a:rPr lang="en-US" sz="1700" dirty="0" smtClean="0"/>
                <a:t>Professional Development</a:t>
              </a:r>
            </a:p>
            <a:p>
              <a:pPr marL="168275" indent="-168275">
                <a:spcAft>
                  <a:spcPts val="600"/>
                </a:spcAft>
                <a:buClr>
                  <a:schemeClr val="accent5"/>
                </a:buClr>
                <a:buFont typeface="Arial" panose="020B0604020202020204" pitchFamily="34" charset="0"/>
                <a:buChar char="•"/>
              </a:pPr>
              <a:r>
                <a:rPr lang="en-US" sz="1700" dirty="0" smtClean="0"/>
                <a:t>Contemporary Learning Spaces</a:t>
              </a:r>
              <a:endParaRPr lang="en-US" sz="1700" dirty="0"/>
            </a:p>
          </p:txBody>
        </p:sp>
        <p:sp>
          <p:nvSpPr>
            <p:cNvPr id="38" name="TextBox 37"/>
            <p:cNvSpPr txBox="1"/>
            <p:nvPr/>
          </p:nvSpPr>
          <p:spPr>
            <a:xfrm>
              <a:off x="2121408" y="3017520"/>
              <a:ext cx="1559643" cy="1138773"/>
            </a:xfrm>
            <a:prstGeom prst="rect">
              <a:avLst/>
            </a:prstGeom>
            <a:noFill/>
          </p:spPr>
          <p:txBody>
            <a:bodyPr wrap="square" rtlCol="0">
              <a:spAutoFit/>
            </a:bodyPr>
            <a:lstStyle/>
            <a:p>
              <a:pPr marL="168275" indent="-168275">
                <a:spcAft>
                  <a:spcPts val="600"/>
                </a:spcAft>
                <a:buClr>
                  <a:srgbClr val="43AFC0"/>
                </a:buClr>
                <a:buFont typeface="Arial" panose="020B0604020202020204" pitchFamily="34" charset="0"/>
                <a:buChar char="•"/>
              </a:pPr>
              <a:r>
                <a:rPr lang="en-US" sz="1700" dirty="0" smtClean="0"/>
                <a:t>Performance-Based Assessments for LLC</a:t>
              </a:r>
              <a:endParaRPr lang="en-US" sz="1700" dirty="0"/>
            </a:p>
          </p:txBody>
        </p:sp>
        <p:sp>
          <p:nvSpPr>
            <p:cNvPr id="39" name="TextBox 38"/>
            <p:cNvSpPr txBox="1"/>
            <p:nvPr/>
          </p:nvSpPr>
          <p:spPr>
            <a:xfrm>
              <a:off x="3798442" y="3017520"/>
              <a:ext cx="1463040" cy="1215717"/>
            </a:xfrm>
            <a:prstGeom prst="rect">
              <a:avLst/>
            </a:prstGeom>
            <a:noFill/>
          </p:spPr>
          <p:txBody>
            <a:bodyPr wrap="square" rtlCol="0">
              <a:spAutoFit/>
            </a:bodyPr>
            <a:lstStyle/>
            <a:p>
              <a:pPr marL="168275" indent="-168275">
                <a:spcAft>
                  <a:spcPts val="600"/>
                </a:spcAft>
                <a:buClr>
                  <a:srgbClr val="43BB8D"/>
                </a:buClr>
                <a:buFont typeface="Arial" panose="020B0604020202020204" pitchFamily="34" charset="0"/>
                <a:buChar char="•"/>
              </a:pPr>
              <a:r>
                <a:rPr lang="en-US" sz="1700" dirty="0" smtClean="0"/>
                <a:t>Transitions</a:t>
              </a:r>
            </a:p>
            <a:p>
              <a:pPr marL="168275" indent="-168275">
                <a:spcAft>
                  <a:spcPts val="600"/>
                </a:spcAft>
                <a:buClr>
                  <a:srgbClr val="43BB8D"/>
                </a:buClr>
                <a:buFont typeface="Arial" panose="020B0604020202020204" pitchFamily="34" charset="0"/>
                <a:buChar char="•"/>
              </a:pPr>
              <a:r>
                <a:rPr lang="en-US" sz="1700" dirty="0" smtClean="0"/>
                <a:t>World Language Program</a:t>
              </a:r>
              <a:endParaRPr lang="en-US" sz="1700" dirty="0"/>
            </a:p>
          </p:txBody>
        </p:sp>
        <p:sp>
          <p:nvSpPr>
            <p:cNvPr id="40" name="TextBox 39"/>
            <p:cNvSpPr txBox="1"/>
            <p:nvPr/>
          </p:nvSpPr>
          <p:spPr>
            <a:xfrm>
              <a:off x="5456386" y="3017520"/>
              <a:ext cx="1561097" cy="1477328"/>
            </a:xfrm>
            <a:prstGeom prst="rect">
              <a:avLst/>
            </a:prstGeom>
            <a:noFill/>
          </p:spPr>
          <p:txBody>
            <a:bodyPr wrap="square" rtlCol="0">
              <a:spAutoFit/>
            </a:bodyPr>
            <a:lstStyle/>
            <a:p>
              <a:pPr marL="168275" indent="-168275">
                <a:spcAft>
                  <a:spcPts val="600"/>
                </a:spcAft>
                <a:buClr>
                  <a:srgbClr val="45B451"/>
                </a:buClr>
                <a:buFont typeface="Arial" panose="020B0604020202020204" pitchFamily="34" charset="0"/>
                <a:buChar char="•"/>
              </a:pPr>
              <a:r>
                <a:rPr lang="en-US" sz="1700" dirty="0" smtClean="0"/>
                <a:t>Work Based Learning &amp; Field Trips</a:t>
              </a:r>
            </a:p>
            <a:p>
              <a:pPr marL="168275" indent="-168275">
                <a:spcAft>
                  <a:spcPts val="600"/>
                </a:spcAft>
                <a:buClr>
                  <a:srgbClr val="45B451"/>
                </a:buClr>
                <a:buFont typeface="Arial" panose="020B0604020202020204" pitchFamily="34" charset="0"/>
                <a:buChar char="•"/>
              </a:pPr>
              <a:r>
                <a:rPr lang="en-US" sz="1700" dirty="0" smtClean="0"/>
                <a:t>Community Support</a:t>
              </a:r>
              <a:endParaRPr lang="en-US" sz="1700" dirty="0"/>
            </a:p>
          </p:txBody>
        </p:sp>
        <p:sp>
          <p:nvSpPr>
            <p:cNvPr id="41" name="TextBox 40"/>
            <p:cNvSpPr txBox="1"/>
            <p:nvPr/>
          </p:nvSpPr>
          <p:spPr>
            <a:xfrm>
              <a:off x="7123176" y="3017520"/>
              <a:ext cx="1645920" cy="2339102"/>
            </a:xfrm>
            <a:prstGeom prst="rect">
              <a:avLst/>
            </a:prstGeom>
            <a:noFill/>
          </p:spPr>
          <p:txBody>
            <a:bodyPr wrap="square" rtlCol="0">
              <a:spAutoFit/>
            </a:bodyPr>
            <a:lstStyle/>
            <a:p>
              <a:pPr marL="168275" indent="-168275">
                <a:spcAft>
                  <a:spcPts val="600"/>
                </a:spcAft>
                <a:buClr>
                  <a:srgbClr val="70AD47"/>
                </a:buClr>
                <a:buFont typeface="Arial" panose="020B0604020202020204" pitchFamily="34" charset="0"/>
                <a:buChar char="•"/>
              </a:pPr>
              <a:r>
                <a:rPr lang="en-US" sz="1700" dirty="0" smtClean="0"/>
                <a:t>School Community Health/Safety</a:t>
              </a:r>
            </a:p>
            <a:p>
              <a:pPr marL="168275" indent="-168275">
                <a:spcAft>
                  <a:spcPts val="600"/>
                </a:spcAft>
                <a:buClr>
                  <a:srgbClr val="70AD47"/>
                </a:buClr>
                <a:buFont typeface="Arial" panose="020B0604020202020204" pitchFamily="34" charset="0"/>
                <a:buChar char="•"/>
              </a:pPr>
              <a:r>
                <a:rPr lang="en-US" sz="1700" dirty="0" smtClean="0"/>
                <a:t>Optimize Fiscal Resources</a:t>
              </a:r>
            </a:p>
            <a:p>
              <a:pPr marL="168275" indent="-168275">
                <a:spcAft>
                  <a:spcPts val="600"/>
                </a:spcAft>
                <a:buClr>
                  <a:srgbClr val="70AD47"/>
                </a:buClr>
                <a:buFont typeface="Arial" panose="020B0604020202020204" pitchFamily="34" charset="0"/>
                <a:buChar char="•"/>
              </a:pPr>
              <a:r>
                <a:rPr lang="en-US" sz="1700" dirty="0" smtClean="0"/>
                <a:t>High School </a:t>
              </a:r>
              <a:br>
                <a:rPr lang="en-US" sz="1700" dirty="0" smtClean="0"/>
              </a:br>
              <a:r>
                <a:rPr lang="en-US" sz="1700" dirty="0" smtClean="0"/>
                <a:t>of the Future</a:t>
              </a:r>
              <a:endParaRPr lang="en-US" sz="1700" dirty="0"/>
            </a:p>
          </p:txBody>
        </p:sp>
      </p:grpSp>
      <p:sp>
        <p:nvSpPr>
          <p:cNvPr id="43" name="Oval 42"/>
          <p:cNvSpPr/>
          <p:nvPr/>
        </p:nvSpPr>
        <p:spPr>
          <a:xfrm>
            <a:off x="3063157" y="5215502"/>
            <a:ext cx="3087943" cy="1177492"/>
          </a:xfrm>
          <a:prstGeom prst="ellipse">
            <a:avLst/>
          </a:prstGeom>
          <a:solidFill>
            <a:schemeClr val="bg1"/>
          </a:solidFill>
          <a:ln>
            <a:solidFill>
              <a:schemeClr val="accent5"/>
            </a:solidFill>
          </a:ln>
        </p:spPr>
        <p:style>
          <a:lnRef idx="3">
            <a:schemeClr val="lt1"/>
          </a:lnRef>
          <a:fillRef idx="1">
            <a:schemeClr val="accent5"/>
          </a:fillRef>
          <a:effectRef idx="1">
            <a:schemeClr val="accent5"/>
          </a:effectRef>
          <a:fontRef idx="minor">
            <a:schemeClr val="lt1"/>
          </a:fontRef>
        </p:style>
        <p:txBody>
          <a:bodyPr lIns="0" tIns="0" rIns="0" bIns="0" rtlCol="0" anchor="ctr"/>
          <a:lstStyle/>
          <a:p>
            <a:pPr algn="ctr"/>
            <a:r>
              <a:rPr lang="en-US" sz="2000" dirty="0">
                <a:solidFill>
                  <a:schemeClr val="accent2"/>
                </a:solidFill>
                <a:hlinkClick r:id="rId9"/>
              </a:rPr>
              <a:t>Division Strategic Improvement Plan</a:t>
            </a:r>
            <a:endParaRPr lang="en-US" sz="2000" dirty="0">
              <a:solidFill>
                <a:schemeClr val="accent2"/>
              </a:solidFill>
            </a:endParaRPr>
          </a:p>
        </p:txBody>
      </p:sp>
    </p:spTree>
    <p:extLst>
      <p:ext uri="{BB962C8B-B14F-4D97-AF65-F5344CB8AC3E}">
        <p14:creationId xmlns:p14="http://schemas.microsoft.com/office/powerpoint/2010/main" val="126726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1"/>
            <a:ext cx="1600200" cy="6858000"/>
            <a:chOff x="0" y="-1"/>
            <a:chExt cx="1600200" cy="6858000"/>
          </a:xfrm>
        </p:grpSpPr>
        <p:sp>
          <p:nvSpPr>
            <p:cNvPr id="7" name="Rectangle 6"/>
            <p:cNvSpPr/>
            <p:nvPr/>
          </p:nvSpPr>
          <p:spPr>
            <a:xfrm rot="16200000">
              <a:off x="-2628900" y="2628899"/>
              <a:ext cx="6858000" cy="1600200"/>
            </a:xfrm>
            <a:prstGeom prst="rect">
              <a:avLst/>
            </a:prstGeom>
            <a:gradFill flip="none" rotWithShape="1">
              <a:gsLst>
                <a:gs pos="0">
                  <a:schemeClr val="bg1"/>
                </a:gs>
                <a:gs pos="100000">
                  <a:schemeClr val="accent5"/>
                </a:gs>
              </a:gsLst>
              <a:lin ang="162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t" anchorCtr="0"/>
            <a:lstStyle/>
            <a:p>
              <a:pPr algn="ctr">
                <a:lnSpc>
                  <a:spcPts val="6500"/>
                </a:lnSpc>
              </a:pPr>
              <a:endParaRPr lang="en-US" sz="4400" dirty="0">
                <a:solidFill>
                  <a:schemeClr val="tx1"/>
                </a:solidFill>
              </a:endParaRPr>
            </a:p>
          </p:txBody>
        </p:sp>
        <p:sp>
          <p:nvSpPr>
            <p:cNvPr id="8" name="Rectangle 7"/>
            <p:cNvSpPr/>
            <p:nvPr/>
          </p:nvSpPr>
          <p:spPr>
            <a:xfrm rot="16200000">
              <a:off x="-2880359" y="2880359"/>
              <a:ext cx="6858000" cy="109728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pPr algn="ctr">
                <a:lnSpc>
                  <a:spcPts val="6500"/>
                </a:lnSpc>
              </a:pPr>
              <a:r>
                <a:rPr lang="en-US" sz="4400" dirty="0" smtClean="0">
                  <a:solidFill>
                    <a:schemeClr val="tx1"/>
                  </a:solidFill>
                </a:rPr>
                <a:t>Impact Rubric</a:t>
              </a:r>
              <a:endParaRPr lang="en-US" sz="4400" dirty="0">
                <a:solidFill>
                  <a:schemeClr val="tx1"/>
                </a:solidFill>
              </a:endParaRPr>
            </a:p>
          </p:txBody>
        </p:sp>
      </p:grpSp>
      <p:sp>
        <p:nvSpPr>
          <p:cNvPr id="2" name="Rectangle 1"/>
          <p:cNvSpPr/>
          <p:nvPr/>
        </p:nvSpPr>
        <p:spPr>
          <a:xfrm>
            <a:off x="1005840" y="457200"/>
            <a:ext cx="7680960" cy="6035040"/>
          </a:xfrm>
          <a:prstGeom prst="rect">
            <a:avLst/>
          </a:prstGeom>
        </p:spPr>
        <p:txBody>
          <a:bodyPr/>
          <a:lstStyle/>
          <a:p>
            <a:pPr marL="571500" lvl="0" indent="-571500" algn="l">
              <a:spcAft>
                <a:spcPts val="900"/>
              </a:spcAft>
            </a:pPr>
            <a:r>
              <a:rPr lang="en-US" sz="2400" dirty="0" smtClean="0"/>
              <a:t>⑤	Transformation/Innovation</a:t>
            </a:r>
            <a:r>
              <a:rPr lang="en-US" sz="1600" dirty="0" smtClean="0"/>
              <a:t/>
            </a:r>
            <a:br>
              <a:rPr lang="en-US" sz="1600" dirty="0" smtClean="0"/>
            </a:br>
            <a:r>
              <a:rPr lang="en-US" sz="1600" b="1" dirty="0" smtClean="0"/>
              <a:t>Strong</a:t>
            </a:r>
            <a:r>
              <a:rPr lang="en-US" sz="1600" dirty="0" smtClean="0"/>
              <a:t> evidence exists that the division has implemented the core of its vision, goal, and this priority. Evidence exists to show that the Division is experiencing a </a:t>
            </a:r>
            <a:r>
              <a:rPr lang="en-US" sz="1600" b="1" dirty="0" smtClean="0"/>
              <a:t>demonstrable change in paradigm and outcomes </a:t>
            </a:r>
            <a:r>
              <a:rPr lang="en-US" sz="1600" dirty="0" smtClean="0"/>
              <a:t>as a result of this priority.</a:t>
            </a:r>
            <a:endParaRPr lang="en-US" sz="1600" dirty="0"/>
          </a:p>
          <a:p>
            <a:pPr marL="571500" lvl="0" indent="-571500" algn="l">
              <a:spcAft>
                <a:spcPts val="900"/>
              </a:spcAft>
            </a:pPr>
            <a:r>
              <a:rPr lang="en-US" sz="2400" dirty="0" smtClean="0"/>
              <a:t>④ 	Integration</a:t>
            </a:r>
            <a:r>
              <a:rPr lang="en-US" sz="1600" dirty="0" smtClean="0"/>
              <a:t/>
            </a:r>
            <a:br>
              <a:rPr lang="en-US" sz="1600" dirty="0" smtClean="0"/>
            </a:br>
            <a:r>
              <a:rPr lang="en-US" sz="1600" dirty="0" smtClean="0"/>
              <a:t>Considerable evidence exists for attention to the priority both in terms of </a:t>
            </a:r>
            <a:r>
              <a:rPr lang="en-US" sz="1600" b="1" dirty="0" smtClean="0"/>
              <a:t>outputs</a:t>
            </a:r>
            <a:r>
              <a:rPr lang="en-US" sz="1600" dirty="0" smtClean="0"/>
              <a:t> for teaching and learning and for operations. Implementation of the division’s vision through purposeful, </a:t>
            </a:r>
            <a:r>
              <a:rPr lang="en-US" sz="1600" b="1" dirty="0" smtClean="0"/>
              <a:t>systemic implementation </a:t>
            </a:r>
            <a:r>
              <a:rPr lang="en-US" sz="1600" dirty="0" smtClean="0"/>
              <a:t>of this priority is well documented. </a:t>
            </a:r>
            <a:endParaRPr lang="en-US" sz="1600" dirty="0"/>
          </a:p>
          <a:p>
            <a:pPr marL="571500" lvl="0" indent="-571500" algn="l">
              <a:spcAft>
                <a:spcPts val="900"/>
              </a:spcAft>
            </a:pPr>
            <a:r>
              <a:rPr lang="en-US" sz="2400" dirty="0" smtClean="0"/>
              <a:t>③ 	Application</a:t>
            </a:r>
            <a:r>
              <a:rPr lang="en-US" sz="1600" dirty="0" smtClean="0"/>
              <a:t/>
            </a:r>
            <a:br>
              <a:rPr lang="en-US" sz="1600" dirty="0" smtClean="0"/>
            </a:br>
            <a:r>
              <a:rPr lang="en-US" sz="1600" b="1" dirty="0" smtClean="0"/>
              <a:t>Considerable</a:t>
            </a:r>
            <a:r>
              <a:rPr lang="en-US" sz="1600" dirty="0" smtClean="0"/>
              <a:t> evidence of attention exists for this priority, particularly in the area of planning. There appears to be a foundation of </a:t>
            </a:r>
            <a:r>
              <a:rPr lang="en-US" sz="1600" b="1" dirty="0" smtClean="0"/>
              <a:t>broad implementation </a:t>
            </a:r>
            <a:r>
              <a:rPr lang="en-US" sz="1600" dirty="0" smtClean="0"/>
              <a:t>and execution through </a:t>
            </a:r>
            <a:r>
              <a:rPr lang="en-US" sz="1600" b="1" dirty="0" smtClean="0"/>
              <a:t>inputs</a:t>
            </a:r>
            <a:r>
              <a:rPr lang="en-US" sz="1600" dirty="0" smtClean="0"/>
              <a:t> </a:t>
            </a:r>
            <a:r>
              <a:rPr lang="en-US" sz="1600" b="1" dirty="0" smtClean="0"/>
              <a:t>that will impact outcomes </a:t>
            </a:r>
            <a:r>
              <a:rPr lang="en-US" sz="1600" dirty="0" smtClean="0"/>
              <a:t>for teaching, learning, and operations. </a:t>
            </a:r>
            <a:endParaRPr lang="en-US" sz="1600" dirty="0"/>
          </a:p>
          <a:p>
            <a:pPr marL="571500" lvl="0" indent="-571500" algn="l">
              <a:spcAft>
                <a:spcPts val="900"/>
              </a:spcAft>
            </a:pPr>
            <a:r>
              <a:rPr lang="en-US" sz="2400" dirty="0" smtClean="0"/>
              <a:t>② 	Development </a:t>
            </a:r>
            <a:r>
              <a:rPr lang="en-US" sz="1600" dirty="0" smtClean="0"/>
              <a:t/>
            </a:r>
            <a:br>
              <a:rPr lang="en-US" sz="1600" dirty="0" smtClean="0"/>
            </a:br>
            <a:r>
              <a:rPr lang="en-US" sz="1600" b="1" dirty="0" smtClean="0"/>
              <a:t>Adequate</a:t>
            </a:r>
            <a:r>
              <a:rPr lang="en-US" sz="1600" dirty="0" smtClean="0"/>
              <a:t> evidence of attention exists for this priority, particularly in the area of planning. There appears to be a foundation of </a:t>
            </a:r>
            <a:r>
              <a:rPr lang="en-US" sz="1600" b="1" dirty="0" smtClean="0"/>
              <a:t>variable implementation </a:t>
            </a:r>
            <a:r>
              <a:rPr lang="en-US" sz="1600" dirty="0" smtClean="0"/>
              <a:t>and execution through </a:t>
            </a:r>
            <a:r>
              <a:rPr lang="en-US" sz="1600" b="1" dirty="0" smtClean="0"/>
              <a:t>inputs</a:t>
            </a:r>
            <a:r>
              <a:rPr lang="en-US" sz="1600" dirty="0" smtClean="0"/>
              <a:t> that will impact outcomes. </a:t>
            </a:r>
            <a:endParaRPr lang="en-US" sz="1600" dirty="0"/>
          </a:p>
          <a:p>
            <a:pPr marL="571500" lvl="0" indent="-571500" algn="l">
              <a:spcAft>
                <a:spcPts val="900"/>
              </a:spcAft>
            </a:pPr>
            <a:r>
              <a:rPr lang="en-US" sz="2400" dirty="0" smtClean="0"/>
              <a:t>① 	Absence</a:t>
            </a:r>
            <a:r>
              <a:rPr lang="en-US" sz="1600" dirty="0" smtClean="0"/>
              <a:t>	</a:t>
            </a:r>
            <a:br>
              <a:rPr lang="en-US" sz="1600" dirty="0" smtClean="0"/>
            </a:br>
            <a:r>
              <a:rPr lang="en-US" sz="1600" dirty="0" smtClean="0"/>
              <a:t>Evidence does not exist to indicate systemic attention to planning or execution for this priority across the Division that will impact outcomes for teaching, learning, and operations. </a:t>
            </a:r>
            <a:endParaRPr lang="en-US" sz="1600" dirty="0"/>
          </a:p>
        </p:txBody>
      </p:sp>
    </p:spTree>
    <p:extLst>
      <p:ext uri="{BB962C8B-B14F-4D97-AF65-F5344CB8AC3E}">
        <p14:creationId xmlns:p14="http://schemas.microsoft.com/office/powerpoint/2010/main" val="40405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Ensure that every student is taking advantage of the opportunities provided?</a:t>
            </a:r>
          </a:p>
          <a:p>
            <a:r>
              <a:rPr lang="en-US" dirty="0" smtClean="0"/>
              <a:t>Support students to own their own learning?</a:t>
            </a:r>
          </a:p>
          <a:p>
            <a:r>
              <a:rPr lang="en-US" dirty="0" smtClean="0"/>
              <a:t>Provide equitable opportunities to all students?</a:t>
            </a:r>
          </a:p>
          <a:p>
            <a:r>
              <a:rPr lang="en-US" dirty="0" smtClean="0"/>
              <a:t>Capitalize on the talents of the ACPS Community to support student mastery of Lifelong Learning Competencies?</a:t>
            </a:r>
          </a:p>
          <a:p>
            <a:r>
              <a:rPr lang="en-US" dirty="0" smtClean="0"/>
              <a:t>Create experiences that are both memorable and valuable?</a:t>
            </a:r>
          </a:p>
        </p:txBody>
      </p:sp>
      <p:pic>
        <p:nvPicPr>
          <p:cNvPr id="6" name="Picture 5"/>
          <p:cNvPicPr>
            <a:picLocks noChangeAspect="1"/>
          </p:cNvPicPr>
          <p:nvPr/>
        </p:nvPicPr>
        <p:blipFill>
          <a:blip r:embed="rId3"/>
          <a:stretch>
            <a:fillRect/>
          </a:stretch>
        </p:blipFill>
        <p:spPr>
          <a:xfrm>
            <a:off x="628650" y="299275"/>
            <a:ext cx="3600450" cy="1266825"/>
          </a:xfrm>
          <a:prstGeom prst="rect">
            <a:avLst/>
          </a:prstGeom>
        </p:spPr>
      </p:pic>
      <p:sp>
        <p:nvSpPr>
          <p:cNvPr id="4" name="Cloud 3"/>
          <p:cNvSpPr/>
          <p:nvPr/>
        </p:nvSpPr>
        <p:spPr>
          <a:xfrm>
            <a:off x="6028661" y="374090"/>
            <a:ext cx="2157080" cy="1117193"/>
          </a:xfrm>
          <a:prstGeom prst="cloud">
            <a:avLst/>
          </a:prstGeom>
          <a:ln>
            <a:noFill/>
          </a:ln>
          <a:effectLst>
            <a:glow rad="228600">
              <a:schemeClr val="accent1">
                <a:satMod val="175000"/>
                <a:alpha val="40000"/>
              </a:schemeClr>
            </a:glow>
          </a:effectLst>
          <a:scene3d>
            <a:camera prst="orthographicFront">
              <a:rot lat="0" lon="0" rev="0"/>
            </a:camera>
            <a:lightRig rig="glow" dir="t">
              <a:rot lat="0" lon="0" rev="14100000"/>
            </a:lightRig>
          </a:scene3d>
          <a:sp3d prstMaterial="softEdge">
            <a:bevelT w="127000" prst="artDeco"/>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t>Wow Factor = 5</a:t>
            </a:r>
            <a:endParaRPr lang="en-US" dirty="0"/>
          </a:p>
        </p:txBody>
      </p:sp>
      <p:sp>
        <p:nvSpPr>
          <p:cNvPr id="2" name="Rounded Rectangle 1"/>
          <p:cNvSpPr/>
          <p:nvPr/>
        </p:nvSpPr>
        <p:spPr>
          <a:xfrm>
            <a:off x="542925" y="5986130"/>
            <a:ext cx="8058150" cy="606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Learning Opportunities = enriched experiences, resource accessibility, teaching excellence, community partnerships</a:t>
            </a:r>
            <a:r>
              <a:rPr lang="en-US" dirty="0" smtClean="0"/>
              <a:t>.</a:t>
            </a:r>
            <a:endParaRPr lang="en-US" dirty="0"/>
          </a:p>
        </p:txBody>
      </p:sp>
    </p:spTree>
    <p:extLst>
      <p:ext uri="{BB962C8B-B14F-4D97-AF65-F5344CB8AC3E}">
        <p14:creationId xmlns:p14="http://schemas.microsoft.com/office/powerpoint/2010/main" val="9827102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5029200" cy="606424"/>
          </a:xfrm>
        </p:spPr>
        <p:txBody>
          <a:bodyPr>
            <a:normAutofit/>
          </a:bodyPr>
          <a:lstStyle/>
          <a:p>
            <a:r>
              <a:rPr lang="en-US" sz="3600" dirty="0" smtClean="0">
                <a:latin typeface="+mn-lt"/>
              </a:rPr>
              <a:t>Division SIP Assignments</a:t>
            </a:r>
            <a:endParaRPr lang="en-US" sz="3600"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05042980"/>
              </p:ext>
            </p:extLst>
          </p:nvPr>
        </p:nvGraphicFramePr>
        <p:xfrm>
          <a:off x="228600" y="835024"/>
          <a:ext cx="8686800" cy="5871210"/>
        </p:xfrm>
        <a:graphic>
          <a:graphicData uri="http://schemas.openxmlformats.org/drawingml/2006/table">
            <a:tbl>
              <a:tblPr firstRow="1" bandRow="1">
                <a:tableStyleId>{5940675A-B579-460E-94D1-54222C63F5DA}</a:tableStyleId>
              </a:tblPr>
              <a:tblGrid>
                <a:gridCol w="1600200"/>
                <a:gridCol w="2560320"/>
                <a:gridCol w="1289304"/>
                <a:gridCol w="1984248"/>
                <a:gridCol w="1252728"/>
              </a:tblGrid>
              <a:tr h="285750">
                <a:tc>
                  <a:txBody>
                    <a:bodyPr/>
                    <a:lstStyle/>
                    <a:p>
                      <a:pPr algn="ctr"/>
                      <a:r>
                        <a:rPr lang="en-US" sz="1200" b="1" cap="all" baseline="0" dirty="0" smtClean="0">
                          <a:solidFill>
                            <a:schemeClr val="bg1"/>
                          </a:solidFill>
                        </a:rPr>
                        <a:t>Objective</a:t>
                      </a:r>
                      <a:endParaRPr lang="en-US" sz="1200" b="1" cap="all" baseline="0" dirty="0">
                        <a:solidFill>
                          <a:schemeClr val="bg1"/>
                        </a:solidFill>
                      </a:endParaRPr>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200" b="1" cap="all" baseline="0" dirty="0" smtClean="0">
                          <a:solidFill>
                            <a:schemeClr val="bg1"/>
                          </a:solidFill>
                        </a:rPr>
                        <a:t>Priority</a:t>
                      </a:r>
                      <a:endParaRPr lang="en-US" sz="1200" b="1" cap="all" baseline="0" dirty="0">
                        <a:solidFill>
                          <a:schemeClr val="bg1"/>
                        </a:solidFill>
                      </a:endParaRPr>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200" b="1" cap="all" baseline="0" dirty="0" smtClean="0">
                          <a:solidFill>
                            <a:schemeClr val="bg1"/>
                          </a:solidFill>
                        </a:rPr>
                        <a:t>Champion</a:t>
                      </a:r>
                      <a:endParaRPr lang="en-US" sz="1200" b="1" cap="all" baseline="0" dirty="0">
                        <a:solidFill>
                          <a:schemeClr val="bg1"/>
                        </a:solidFill>
                      </a:endParaRPr>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200" b="1" cap="all" baseline="0" dirty="0" smtClean="0">
                          <a:solidFill>
                            <a:schemeClr val="bg1"/>
                          </a:solidFill>
                        </a:rPr>
                        <a:t>Leads</a:t>
                      </a:r>
                      <a:endParaRPr lang="en-US" sz="1200" b="1" cap="all" baseline="0" dirty="0">
                        <a:solidFill>
                          <a:schemeClr val="bg1"/>
                        </a:solidFill>
                      </a:endParaRPr>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US" sz="1200" b="1" cap="all" baseline="0" dirty="0" smtClean="0">
                          <a:solidFill>
                            <a:schemeClr val="bg1"/>
                          </a:solidFill>
                        </a:rPr>
                        <a:t>Impact Score*</a:t>
                      </a:r>
                      <a:endParaRPr lang="en-US" sz="1200" b="1" cap="all" baseline="0" dirty="0">
                        <a:solidFill>
                          <a:schemeClr val="bg1"/>
                        </a:solidFill>
                      </a:endParaRPr>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r>
              <a:tr h="666750">
                <a:tc rowSpan="3">
                  <a:txBody>
                    <a:bodyPr/>
                    <a:lstStyle/>
                    <a:p>
                      <a:r>
                        <a:rPr lang="en-US" sz="1200" b="1" dirty="0" smtClean="0"/>
                        <a:t>Engage Every Student</a:t>
                      </a:r>
                      <a:endParaRPr lang="en-US" sz="1200" b="1"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1.1 Effective Teaching Practices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Matt Haas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Ira Socol</a:t>
                      </a:r>
                    </a:p>
                    <a:p>
                      <a:r>
                        <a:rPr lang="en-US" sz="1200" dirty="0" smtClean="0"/>
                        <a:t>Michael Craddock</a:t>
                      </a:r>
                    </a:p>
                    <a:p>
                      <a:r>
                        <a:rPr lang="en-US" sz="1200" dirty="0" smtClean="0"/>
                        <a:t>Clare Kaiser</a:t>
                      </a:r>
                    </a:p>
                    <a:p>
                      <a:r>
                        <a:rPr lang="en-US" sz="1200" dirty="0" smtClean="0"/>
                        <a:t>Becky Fisher</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200" dirty="0" smtClean="0"/>
                        <a:t>3</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666750">
                <a:tc vMerge="1">
                  <a:txBody>
                    <a:bodyPr/>
                    <a:lstStyle/>
                    <a:p>
                      <a:endParaRPr lang="en-US" sz="1600"/>
                    </a:p>
                  </a:txBody>
                  <a:tcPr/>
                </a:tc>
                <a:tc>
                  <a:txBody>
                    <a:bodyPr/>
                    <a:lstStyle/>
                    <a:p>
                      <a:r>
                        <a:rPr lang="en-US" sz="1200" dirty="0" smtClean="0"/>
                        <a:t>1.2 Professional Development</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Debbie Collins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Becky Fisher</a:t>
                      </a:r>
                    </a:p>
                    <a:p>
                      <a:r>
                        <a:rPr lang="en-US" sz="1200" dirty="0" smtClean="0"/>
                        <a:t>Cyndi Wells</a:t>
                      </a:r>
                    </a:p>
                    <a:p>
                      <a:r>
                        <a:rPr lang="en-US" sz="1200" dirty="0" smtClean="0"/>
                        <a:t>Clare Kaiser</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200" dirty="0" smtClean="0"/>
                        <a:t>3</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476250">
                <a:tc vMerge="1">
                  <a:txBody>
                    <a:bodyPr/>
                    <a:lstStyle/>
                    <a:p>
                      <a:endParaRPr lang="en-US" sz="1600" dirty="0"/>
                    </a:p>
                  </a:txBody>
                  <a:tcPr/>
                </a:tc>
                <a:tc>
                  <a:txBody>
                    <a:bodyPr/>
                    <a:lstStyle/>
                    <a:p>
                      <a:r>
                        <a:rPr lang="en-US" sz="1200" dirty="0" smtClean="0"/>
                        <a:t>1.3 Contemporary Learning Spaces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Dean Tistadt</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Vince Scheivert</a:t>
                      </a:r>
                    </a:p>
                    <a:p>
                      <a:r>
                        <a:rPr lang="en-US" sz="1200" dirty="0" smtClean="0"/>
                        <a:t>Joe Letteri</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200" dirty="0" smtClean="0"/>
                        <a:t>2</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476250">
                <a:tc>
                  <a:txBody>
                    <a:bodyPr/>
                    <a:lstStyle/>
                    <a:p>
                      <a:r>
                        <a:rPr lang="en-US" sz="1200" b="1" dirty="0" smtClean="0"/>
                        <a:t>Implement</a:t>
                      </a:r>
                      <a:r>
                        <a:rPr lang="en-US" sz="1200" b="1" baseline="0" dirty="0" smtClean="0"/>
                        <a:t> Balanced Assessments</a:t>
                      </a:r>
                      <a:endParaRPr lang="en-US" sz="1200" b="1"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2.1 Performance-Based Assessments</a:t>
                      </a:r>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dirty="0" smtClean="0"/>
                        <a:t>Debbie Collins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dirty="0" smtClean="0"/>
                        <a:t>Vince Scheivert</a:t>
                      </a:r>
                    </a:p>
                    <a:p>
                      <a:r>
                        <a:rPr lang="en-US" sz="1200" dirty="0" smtClean="0"/>
                        <a:t>Jennifer Sublette-Williamson</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smtClean="0"/>
                        <a:t>2</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r>
              <a:tr h="285750">
                <a:tc rowSpan="2">
                  <a:txBody>
                    <a:bodyPr/>
                    <a:lstStyle/>
                    <a:p>
                      <a:r>
                        <a:rPr lang="en-US" sz="1200" b="1" dirty="0" smtClean="0"/>
                        <a:t>Opportunity &amp; Achievement</a:t>
                      </a:r>
                      <a:endParaRPr lang="en-US" sz="1200" b="1"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3.1 Transitions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Matt Haas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Keri O’Connor</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200" dirty="0" smtClean="0"/>
                        <a:t>2</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285750">
                <a:tc vMerge="1">
                  <a:txBody>
                    <a:bodyPr/>
                    <a:lstStyle/>
                    <a:p>
                      <a:endParaRPr lang="en-US" sz="1400" dirty="0"/>
                    </a:p>
                  </a:txBody>
                  <a:tcPr/>
                </a:tc>
                <a:tc>
                  <a:txBody>
                    <a:bodyPr/>
                    <a:lstStyle/>
                    <a:p>
                      <a:r>
                        <a:rPr lang="en-US" sz="1200" dirty="0" smtClean="0"/>
                        <a:t>3.2 World Language Program</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Debbie Collins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Rusty Carlock</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200" dirty="0" smtClean="0"/>
                        <a:t>Work Session</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285750">
                <a:tc rowSpan="2">
                  <a:txBody>
                    <a:bodyPr/>
                    <a:lstStyle/>
                    <a:p>
                      <a:r>
                        <a:rPr lang="en-US" sz="1200" b="1" dirty="0" smtClean="0"/>
                        <a:t>Partnerships</a:t>
                      </a:r>
                      <a:endParaRPr lang="en-US" sz="1200" b="1"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dirty="0" smtClean="0"/>
                        <a:t>4.1 Work Based Learning &amp; Field Trips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dirty="0" smtClean="0"/>
                        <a:t>Matt Haas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dirty="0" smtClean="0"/>
                        <a:t>Chad Ratliff</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smtClean="0"/>
                        <a:t>2</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r>
              <a:tr h="476250">
                <a:tc vMerge="1">
                  <a:txBody>
                    <a:bodyPr/>
                    <a:lstStyle/>
                    <a:p>
                      <a:endParaRPr lang="en-US" sz="1400" dirty="0"/>
                    </a:p>
                  </a:txBody>
                  <a:tcPr/>
                </a:tc>
                <a:tc>
                  <a:txBody>
                    <a:bodyPr/>
                    <a:lstStyle/>
                    <a:p>
                      <a:r>
                        <a:rPr lang="en-US" sz="1200" dirty="0" smtClean="0"/>
                        <a:t>4.2 Community Support</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dirty="0" smtClean="0"/>
                        <a:t>Dean Tistadt</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dirty="0" smtClean="0"/>
                        <a:t>Phil Giaramita</a:t>
                      </a:r>
                    </a:p>
                    <a:p>
                      <a:r>
                        <a:rPr lang="en-US" sz="1200" dirty="0" smtClean="0"/>
                        <a:t>Nicole Storm</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smtClean="0"/>
                        <a:t>2</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noFill/>
                  </a:tcPr>
                </a:tc>
              </a:tr>
              <a:tr h="1047750">
                <a:tc rowSpan="3">
                  <a:txBody>
                    <a:bodyPr/>
                    <a:lstStyle/>
                    <a:p>
                      <a:r>
                        <a:rPr lang="en-US" sz="1200" b="1" dirty="0" smtClean="0"/>
                        <a:t>Optimize Resources</a:t>
                      </a:r>
                      <a:endParaRPr lang="en-US" sz="1200" b="1"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5.1 School Community Health/Safety</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Dean Tistadt</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Cabell Guy</a:t>
                      </a:r>
                    </a:p>
                    <a:p>
                      <a:r>
                        <a:rPr lang="en-US" sz="1200" dirty="0" smtClean="0"/>
                        <a:t>Joe Letteri</a:t>
                      </a:r>
                    </a:p>
                    <a:p>
                      <a:r>
                        <a:rPr lang="en-US" sz="1200" dirty="0" smtClean="0"/>
                        <a:t>Eileen Gomez</a:t>
                      </a:r>
                    </a:p>
                    <a:p>
                      <a:r>
                        <a:rPr lang="en-US" sz="1200" dirty="0" smtClean="0"/>
                        <a:t>Lorna Gerome</a:t>
                      </a:r>
                    </a:p>
                    <a:p>
                      <a:r>
                        <a:rPr lang="en-US" sz="1200" dirty="0" smtClean="0"/>
                        <a:t>Leanne</a:t>
                      </a:r>
                      <a:r>
                        <a:rPr lang="en-US" sz="1200" baseline="0" dirty="0" smtClean="0"/>
                        <a:t> Knox</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200" dirty="0" smtClean="0"/>
                        <a:t>4</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476250">
                <a:tc vMerge="1">
                  <a:txBody>
                    <a:bodyPr/>
                    <a:lstStyle/>
                    <a:p>
                      <a:endParaRPr lang="en-US" sz="1400" dirty="0"/>
                    </a:p>
                  </a:txBody>
                  <a:tcPr/>
                </a:tc>
                <a:tc>
                  <a:txBody>
                    <a:bodyPr/>
                    <a:lstStyle/>
                    <a:p>
                      <a:r>
                        <a:rPr lang="en-US" sz="1200" dirty="0" smtClean="0"/>
                        <a:t>5.2 Optimize Fiscal Resources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Dean Tistadt</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Jackson Zimmerman</a:t>
                      </a:r>
                    </a:p>
                    <a:p>
                      <a:r>
                        <a:rPr lang="en-US" sz="1200" dirty="0" smtClean="0"/>
                        <a:t>William Dean</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200" dirty="0" smtClean="0"/>
                        <a:t>3</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285750">
                <a:tc vMerge="1">
                  <a:txBody>
                    <a:bodyPr/>
                    <a:lstStyle/>
                    <a:p>
                      <a:endParaRPr lang="en-US" sz="1400" dirty="0"/>
                    </a:p>
                  </a:txBody>
                  <a:tcPr/>
                </a:tc>
                <a:tc>
                  <a:txBody>
                    <a:bodyPr/>
                    <a:lstStyle/>
                    <a:p>
                      <a:r>
                        <a:rPr lang="en-US" sz="1200" dirty="0" smtClean="0"/>
                        <a:t>5.3 High</a:t>
                      </a:r>
                      <a:r>
                        <a:rPr lang="en-US" sz="1200" baseline="0" dirty="0" smtClean="0"/>
                        <a:t> School of the Future</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Dean Tistadt</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sz="1200" dirty="0" smtClean="0"/>
                        <a:t>Jay Thomas</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en-US" sz="1200" dirty="0" smtClean="0"/>
                        <a:t>Work Session</a:t>
                      </a:r>
                      <a:endParaRPr lang="en-US" sz="1200" dirty="0"/>
                    </a:p>
                  </a:txBody>
                  <a:tcPr anchor="ctr">
                    <a:lnL w="6350" cap="flat" cmpd="sng" algn="ctr">
                      <a:solidFill>
                        <a:schemeClr val="accent5">
                          <a:lumMod val="50000"/>
                        </a:schemeClr>
                      </a:solidFill>
                      <a:prstDash val="solid"/>
                      <a:round/>
                      <a:headEnd type="none" w="med" len="med"/>
                      <a:tailEnd type="none" w="med" len="med"/>
                    </a:lnL>
                    <a:lnR w="6350" cap="flat" cmpd="sng" algn="ctr">
                      <a:solidFill>
                        <a:schemeClr val="accent5">
                          <a:lumMod val="50000"/>
                        </a:schemeClr>
                      </a:solidFill>
                      <a:prstDash val="solid"/>
                      <a:round/>
                      <a:headEnd type="none" w="med" len="med"/>
                      <a:tailEnd type="none" w="med" len="med"/>
                    </a:lnR>
                    <a:lnT w="6350" cap="flat" cmpd="sng" algn="ctr">
                      <a:solidFill>
                        <a:schemeClr val="accent5">
                          <a:lumMod val="50000"/>
                        </a:schemeClr>
                      </a:solidFill>
                      <a:prstDash val="solid"/>
                      <a:round/>
                      <a:headEnd type="none" w="med" len="med"/>
                      <a:tailEnd type="none" w="med" len="med"/>
                    </a:lnT>
                    <a:lnB w="6350" cap="flat" cmpd="sng" algn="ctr">
                      <a:solidFill>
                        <a:schemeClr val="accent5">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bl>
          </a:graphicData>
        </a:graphic>
      </p:graphicFrame>
      <p:sp>
        <p:nvSpPr>
          <p:cNvPr id="5" name="TextBox 4"/>
          <p:cNvSpPr txBox="1"/>
          <p:nvPr/>
        </p:nvSpPr>
        <p:spPr>
          <a:xfrm>
            <a:off x="6172200" y="457200"/>
            <a:ext cx="2743200" cy="276999"/>
          </a:xfrm>
          <a:prstGeom prst="rect">
            <a:avLst/>
          </a:prstGeom>
          <a:noFill/>
        </p:spPr>
        <p:txBody>
          <a:bodyPr wrap="square" rtlCol="0">
            <a:spAutoFit/>
          </a:bodyPr>
          <a:lstStyle/>
          <a:p>
            <a:pPr algn="r"/>
            <a:r>
              <a:rPr lang="en-US" sz="1200" dirty="0" smtClean="0"/>
              <a:t>* School Board Assessment, July 2014</a:t>
            </a:r>
            <a:endParaRPr lang="en-US" sz="1200" dirty="0"/>
          </a:p>
        </p:txBody>
      </p:sp>
    </p:spTree>
    <p:extLst>
      <p:ext uri="{BB962C8B-B14F-4D97-AF65-F5344CB8AC3E}">
        <p14:creationId xmlns:p14="http://schemas.microsoft.com/office/powerpoint/2010/main" val="3116172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355080" y="6355080"/>
            <a:ext cx="2560320" cy="276999"/>
          </a:xfrm>
          <a:prstGeom prst="rect">
            <a:avLst/>
          </a:prstGeom>
          <a:solidFill>
            <a:schemeClr val="accent5">
              <a:lumMod val="20000"/>
              <a:lumOff val="80000"/>
            </a:schemeClr>
          </a:solidFill>
        </p:spPr>
        <p:txBody>
          <a:bodyPr wrap="square" rtlCol="0">
            <a:spAutoFit/>
          </a:bodyPr>
          <a:lstStyle/>
          <a:p>
            <a:pPr algn="r"/>
            <a:r>
              <a:rPr lang="en-US" sz="1200" dirty="0" smtClean="0"/>
              <a:t>July ‘14 Impact Assessment Score: 3</a:t>
            </a:r>
            <a:endParaRPr lang="en-US" sz="1200" dirty="0"/>
          </a:p>
        </p:txBody>
      </p:sp>
      <p:sp>
        <p:nvSpPr>
          <p:cNvPr id="21" name="Rectangle 20"/>
          <p:cNvSpPr/>
          <p:nvPr/>
        </p:nvSpPr>
        <p:spPr>
          <a:xfrm>
            <a:off x="2011680" y="0"/>
            <a:ext cx="7132320" cy="107648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0" y="0"/>
            <a:ext cx="2011680" cy="107648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3" name="Rectangle 22"/>
          <p:cNvSpPr/>
          <p:nvPr/>
        </p:nvSpPr>
        <p:spPr>
          <a:xfrm>
            <a:off x="2240266" y="0"/>
            <a:ext cx="6675120" cy="107648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nchorCtr="0"/>
          <a:lstStyle/>
          <a:p>
            <a:r>
              <a:rPr lang="en-US" sz="1400" dirty="0">
                <a:solidFill>
                  <a:prstClr val="white"/>
                </a:solidFill>
              </a:rPr>
              <a:t>1.1 Define, develop, and implement </a:t>
            </a:r>
            <a:r>
              <a:rPr lang="en-US" sz="1600" b="1" cap="all" dirty="0">
                <a:solidFill>
                  <a:prstClr val="white"/>
                </a:solidFill>
              </a:rPr>
              <a:t>effective teaching practices</a:t>
            </a:r>
            <a:r>
              <a:rPr lang="en-US" sz="1400" b="1" dirty="0">
                <a:solidFill>
                  <a:prstClr val="white"/>
                </a:solidFill>
              </a:rPr>
              <a:t> </a:t>
            </a:r>
            <a:r>
              <a:rPr lang="en-US" sz="1400" dirty="0">
                <a:solidFill>
                  <a:prstClr val="white"/>
                </a:solidFill>
              </a:rPr>
              <a:t>that maximize rigor and meaningful engagement for all students.</a:t>
            </a:r>
          </a:p>
        </p:txBody>
      </p:sp>
      <p:sp>
        <p:nvSpPr>
          <p:cNvPr id="27" name="Freeform 26"/>
          <p:cNvSpPr/>
          <p:nvPr/>
        </p:nvSpPr>
        <p:spPr>
          <a:xfrm>
            <a:off x="7589520" y="762000"/>
            <a:ext cx="1554480" cy="314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1600" dirty="0" smtClean="0"/>
              <a:t>M. Haas</a:t>
            </a:r>
            <a:endParaRPr lang="en-US" sz="1600" kern="1200" dirty="0"/>
          </a:p>
        </p:txBody>
      </p:sp>
      <p:sp>
        <p:nvSpPr>
          <p:cNvPr id="30" name="Freeform 29"/>
          <p:cNvSpPr/>
          <p:nvPr/>
        </p:nvSpPr>
        <p:spPr>
          <a:xfrm>
            <a:off x="228586" y="0"/>
            <a:ext cx="1783094" cy="1076486"/>
          </a:xfrm>
          <a:custGeom>
            <a:avLst/>
            <a:gdLst>
              <a:gd name="connsiteX0" fmla="*/ 0 w 1485307"/>
              <a:gd name="connsiteY0" fmla="*/ 0 h 1022942"/>
              <a:gd name="connsiteX1" fmla="*/ 1485307 w 1485307"/>
              <a:gd name="connsiteY1" fmla="*/ 0 h 1022942"/>
              <a:gd name="connsiteX2" fmla="*/ 1485307 w 1485307"/>
              <a:gd name="connsiteY2" fmla="*/ 1022942 h 1022942"/>
              <a:gd name="connsiteX3" fmla="*/ 0 w 1485307"/>
              <a:gd name="connsiteY3" fmla="*/ 1022942 h 1022942"/>
              <a:gd name="connsiteX4" fmla="*/ 0 w 1485307"/>
              <a:gd name="connsiteY4" fmla="*/ 0 h 102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307" h="1022942">
                <a:moveTo>
                  <a:pt x="0" y="0"/>
                </a:moveTo>
                <a:lnTo>
                  <a:pt x="1485307" y="0"/>
                </a:lnTo>
                <a:lnTo>
                  <a:pt x="1485307" y="1022942"/>
                </a:lnTo>
                <a:lnTo>
                  <a:pt x="0" y="1022942"/>
                </a:lnTo>
                <a:lnTo>
                  <a:pt x="0" y="0"/>
                </a:lnTo>
                <a:close/>
              </a:path>
            </a:pathLst>
          </a:custGeom>
          <a:noFill/>
          <a:ln>
            <a:no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800" tIns="50800" rIns="54864" bIns="50800" numCol="1" spcCol="1270" anchor="ctr" anchorCtr="0">
            <a:noAutofit/>
          </a:bodyPr>
          <a:lstStyle/>
          <a:p>
            <a:pPr lvl="0" defTabSz="889000">
              <a:lnSpc>
                <a:spcPct val="90000"/>
              </a:lnSpc>
              <a:spcBef>
                <a:spcPct val="0"/>
              </a:spcBef>
              <a:spcAft>
                <a:spcPct val="35000"/>
              </a:spcAft>
            </a:pPr>
            <a:r>
              <a:rPr lang="en-US" sz="2000" kern="1200" dirty="0" smtClean="0"/>
              <a:t>Engage Every Student</a:t>
            </a:r>
            <a:endParaRPr lang="en-US" sz="2000" kern="1200" dirty="0"/>
          </a:p>
        </p:txBody>
      </p:sp>
      <p:grpSp>
        <p:nvGrpSpPr>
          <p:cNvPr id="34" name="Group 33"/>
          <p:cNvGrpSpPr/>
          <p:nvPr/>
        </p:nvGrpSpPr>
        <p:grpSpPr>
          <a:xfrm>
            <a:off x="228562" y="1155386"/>
            <a:ext cx="8686819" cy="2735924"/>
            <a:chOff x="228586" y="1280160"/>
            <a:chExt cx="8686819" cy="2034405"/>
          </a:xfrm>
        </p:grpSpPr>
        <p:sp>
          <p:nvSpPr>
            <p:cNvPr id="35" name="Freeform 34"/>
            <p:cNvSpPr/>
            <p:nvPr/>
          </p:nvSpPr>
          <p:spPr>
            <a:xfrm>
              <a:off x="228605" y="1548174"/>
              <a:ext cx="8686800" cy="1766391"/>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0" lvl="1" defTabSz="889000">
                <a:lnSpc>
                  <a:spcPct val="90000"/>
                </a:lnSpc>
                <a:spcBef>
                  <a:spcPct val="0"/>
                </a:spcBef>
                <a:spcAft>
                  <a:spcPct val="15000"/>
                </a:spcAft>
              </a:pPr>
              <a:r>
                <a:rPr lang="en-US" sz="1200" dirty="0" smtClean="0">
                  <a:solidFill>
                    <a:prstClr val="black">
                      <a:hueOff val="0"/>
                      <a:satOff val="0"/>
                      <a:lumOff val="0"/>
                      <a:alphaOff val="0"/>
                    </a:prstClr>
                  </a:solidFill>
                </a:rPr>
                <a:t>1.1.1 Establish Innovation Team to spearhead piloting and evaluation of innovative and effective educational practice.</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Completed 9 initiatives (Priority 1.3):</a:t>
              </a:r>
            </a:p>
            <a:p>
              <a:pPr marL="628650" lvl="2"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Library Music Studios at MHS, AHS, and SMS</a:t>
              </a:r>
            </a:p>
            <a:p>
              <a:pPr marL="628650" lvl="2"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Flex Space and Project Garage at AHS</a:t>
              </a:r>
            </a:p>
            <a:p>
              <a:pPr marL="628650" lvl="2"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Contemporary Science Suite at SMS</a:t>
              </a:r>
            </a:p>
            <a:p>
              <a:pPr marL="628650" lvl="2"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CTE Space updates at HMS and WMS</a:t>
              </a:r>
            </a:p>
            <a:p>
              <a:pPr marL="628650" lvl="2"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2</a:t>
              </a:r>
              <a:r>
                <a:rPr lang="en-US" sz="1200" baseline="30000" dirty="0" smtClean="0">
                  <a:solidFill>
                    <a:prstClr val="black">
                      <a:hueOff val="0"/>
                      <a:satOff val="0"/>
                      <a:lumOff val="0"/>
                      <a:alphaOff val="0"/>
                    </a:prstClr>
                  </a:solidFill>
                </a:rPr>
                <a:t>nd</a:t>
              </a:r>
              <a:r>
                <a:rPr lang="en-US" sz="1200" dirty="0" smtClean="0">
                  <a:solidFill>
                    <a:prstClr val="black">
                      <a:hueOff val="0"/>
                      <a:satOff val="0"/>
                      <a:lumOff val="0"/>
                      <a:alphaOff val="0"/>
                    </a:prstClr>
                  </a:solidFill>
                </a:rPr>
                <a:t> Maker Space at MHS</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Initiated Merged Classroom design effort at WMS</a:t>
              </a:r>
            </a:p>
            <a:p>
              <a:pPr defTabSz="889000">
                <a:lnSpc>
                  <a:spcPct val="90000"/>
                </a:lnSpc>
                <a:spcBef>
                  <a:spcPct val="0"/>
                </a:spcBef>
                <a:spcAft>
                  <a:spcPct val="15000"/>
                </a:spcAft>
              </a:pPr>
              <a:r>
                <a:rPr lang="en-US" sz="1200" dirty="0" smtClean="0">
                  <a:solidFill>
                    <a:prstClr val="black">
                      <a:hueOff val="0"/>
                      <a:satOff val="0"/>
                      <a:lumOff val="0"/>
                      <a:alphaOff val="0"/>
                    </a:prstClr>
                  </a:solidFill>
                </a:rPr>
                <a:t>1.1.2 Identify and create quality digital learning resources.</a:t>
              </a:r>
            </a:p>
            <a:p>
              <a:pPr marL="171450"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Initiated the Digital Learning Project (DLP)</a:t>
              </a:r>
            </a:p>
            <a:p>
              <a:pPr marL="171450"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Established a central system where digital learning resources are accesses.</a:t>
              </a:r>
            </a:p>
            <a:p>
              <a:pPr marL="171450"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Established feedback mechanism to rate digital learning resources.</a:t>
              </a:r>
            </a:p>
          </p:txBody>
        </p:sp>
        <p:grpSp>
          <p:nvGrpSpPr>
            <p:cNvPr id="36" name="Group 35"/>
            <p:cNvGrpSpPr/>
            <p:nvPr/>
          </p:nvGrpSpPr>
          <p:grpSpPr>
            <a:xfrm>
              <a:off x="228586" y="1280160"/>
              <a:ext cx="8686806" cy="227132"/>
              <a:chOff x="228586" y="1280160"/>
              <a:chExt cx="8686806" cy="227132"/>
            </a:xfrm>
          </p:grpSpPr>
          <p:sp>
            <p:nvSpPr>
              <p:cNvPr id="37" name="Straight Connector 36"/>
              <p:cNvSpPr/>
              <p:nvPr/>
            </p:nvSpPr>
            <p:spPr>
              <a:xfrm>
                <a:off x="228586" y="1507292"/>
                <a:ext cx="8686800" cy="0"/>
              </a:xfrm>
              <a:prstGeom prst="line">
                <a:avLst/>
              </a:prstGeom>
              <a:ln w="12700"/>
            </p:spPr>
            <p:style>
              <a:lnRef idx="3">
                <a:schemeClr val="accent2"/>
              </a:lnRef>
              <a:fillRef idx="0">
                <a:schemeClr val="accent2"/>
              </a:fillRef>
              <a:effectRef idx="2">
                <a:schemeClr val="accent2"/>
              </a:effectRef>
              <a:fontRef idx="minor">
                <a:schemeClr val="tx1"/>
              </a:fontRef>
            </p:style>
          </p:sp>
          <p:sp>
            <p:nvSpPr>
              <p:cNvPr id="38" name="Freeform 37"/>
              <p:cNvSpPr/>
              <p:nvPr/>
            </p:nvSpPr>
            <p:spPr>
              <a:xfrm>
                <a:off x="228592" y="1280160"/>
                <a:ext cx="8686800" cy="1800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2"/>
              </a:solidFill>
              <a:ln/>
            </p:spPr>
            <p:style>
              <a:lnRef idx="1">
                <a:schemeClr val="accent2"/>
              </a:lnRef>
              <a:fillRef idx="3">
                <a:schemeClr val="accent2"/>
              </a:fillRef>
              <a:effectRef idx="2">
                <a:schemeClr val="accent2"/>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Summary of Strategies / Actions</a:t>
                </a:r>
                <a:endParaRPr lang="en-US" dirty="0">
                  <a:solidFill>
                    <a:prstClr val="white"/>
                  </a:solidFill>
                </a:endParaRPr>
              </a:p>
            </p:txBody>
          </p:sp>
        </p:grpSp>
      </p:grpSp>
      <p:grpSp>
        <p:nvGrpSpPr>
          <p:cNvPr id="42" name="Group 41"/>
          <p:cNvGrpSpPr/>
          <p:nvPr/>
        </p:nvGrpSpPr>
        <p:grpSpPr>
          <a:xfrm>
            <a:off x="228562" y="3930026"/>
            <a:ext cx="3886210" cy="1707730"/>
            <a:chOff x="228552" y="1280160"/>
            <a:chExt cx="8686840" cy="1826340"/>
          </a:xfrm>
        </p:grpSpPr>
        <p:sp>
          <p:nvSpPr>
            <p:cNvPr id="45" name="Freeform 44"/>
            <p:cNvSpPr/>
            <p:nvPr/>
          </p:nvSpPr>
          <p:spPr>
            <a:xfrm>
              <a:off x="228552" y="1620836"/>
              <a:ext cx="8686800" cy="1485664"/>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smtClean="0"/>
                <a:t>The percent of students reporting school is boring has remained relatively flat.</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t>Only elementary school students have shown an increase in Engagement (Learning Walk Observation)</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t>Use of digital </a:t>
              </a:r>
              <a:r>
                <a:rPr lang="en-US" sz="1200" dirty="0"/>
                <a:t>resources in secondary </a:t>
              </a:r>
              <a:r>
                <a:rPr lang="en-US" sz="1200" dirty="0" smtClean="0"/>
                <a:t>schools have increased since initiating the Digital Learning Project</a:t>
              </a:r>
              <a:endParaRPr lang="en-US" sz="1200" dirty="0"/>
            </a:p>
            <a:p>
              <a:pPr marL="171450" lvl="1" indent="-171450" defTabSz="889000">
                <a:lnSpc>
                  <a:spcPct val="90000"/>
                </a:lnSpc>
                <a:spcBef>
                  <a:spcPct val="0"/>
                </a:spcBef>
                <a:spcAft>
                  <a:spcPct val="15000"/>
                </a:spcAft>
                <a:buFont typeface="Arial" panose="020B0604020202020204" pitchFamily="34" charset="0"/>
                <a:buChar char="•"/>
              </a:pPr>
              <a:endParaRPr lang="en-US" sz="1200" dirty="0"/>
            </a:p>
            <a:p>
              <a:pPr marL="0" lvl="1" defTabSz="889000">
                <a:lnSpc>
                  <a:spcPct val="90000"/>
                </a:lnSpc>
                <a:spcBef>
                  <a:spcPct val="0"/>
                </a:spcBef>
                <a:spcAft>
                  <a:spcPct val="15000"/>
                </a:spcAft>
              </a:pPr>
              <a:endParaRPr lang="en-US" sz="1200" dirty="0"/>
            </a:p>
          </p:txBody>
        </p:sp>
        <p:grpSp>
          <p:nvGrpSpPr>
            <p:cNvPr id="46" name="Group 45"/>
            <p:cNvGrpSpPr/>
            <p:nvPr/>
          </p:nvGrpSpPr>
          <p:grpSpPr>
            <a:xfrm>
              <a:off x="228570" y="1280160"/>
              <a:ext cx="8686822" cy="317053"/>
              <a:chOff x="228570" y="1280160"/>
              <a:chExt cx="8686822" cy="317053"/>
            </a:xfrm>
          </p:grpSpPr>
          <p:sp>
            <p:nvSpPr>
              <p:cNvPr id="47" name="Straight Connector 46"/>
              <p:cNvSpPr/>
              <p:nvPr/>
            </p:nvSpPr>
            <p:spPr>
              <a:xfrm>
                <a:off x="228570" y="1597213"/>
                <a:ext cx="8686800" cy="0"/>
              </a:xfrm>
              <a:prstGeom prst="line">
                <a:avLst/>
              </a:prstGeom>
              <a:ln w="12700"/>
            </p:spPr>
            <p:style>
              <a:lnRef idx="3">
                <a:schemeClr val="accent4"/>
              </a:lnRef>
              <a:fillRef idx="0">
                <a:schemeClr val="accent4"/>
              </a:fillRef>
              <a:effectRef idx="2">
                <a:schemeClr val="accent4"/>
              </a:effectRef>
              <a:fontRef idx="minor">
                <a:schemeClr val="tx1"/>
              </a:fontRef>
            </p:style>
          </p:sp>
          <p:sp>
            <p:nvSpPr>
              <p:cNvPr id="48" name="Freeform 47"/>
              <p:cNvSpPr/>
              <p:nvPr/>
            </p:nvSpPr>
            <p:spPr>
              <a:xfrm>
                <a:off x="228592" y="1280160"/>
                <a:ext cx="8686800" cy="258256"/>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4"/>
              </a:solidFill>
              <a:ln/>
            </p:spPr>
            <p:style>
              <a:lnRef idx="1">
                <a:schemeClr val="accent4"/>
              </a:lnRef>
              <a:fillRef idx="3">
                <a:schemeClr val="accent4"/>
              </a:fillRef>
              <a:effectRef idx="2">
                <a:schemeClr val="accent4"/>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Analysis of Performance Indicators</a:t>
                </a:r>
                <a:endParaRPr lang="en-US" dirty="0">
                  <a:solidFill>
                    <a:prstClr val="white"/>
                  </a:solidFill>
                </a:endParaRPr>
              </a:p>
            </p:txBody>
          </p:sp>
        </p:grpSp>
      </p:grpSp>
      <p:grpSp>
        <p:nvGrpSpPr>
          <p:cNvPr id="49" name="Group 48"/>
          <p:cNvGrpSpPr/>
          <p:nvPr/>
        </p:nvGrpSpPr>
        <p:grpSpPr>
          <a:xfrm>
            <a:off x="228562" y="5485963"/>
            <a:ext cx="3886200" cy="1298884"/>
            <a:chOff x="228588" y="1280160"/>
            <a:chExt cx="8686817" cy="1709147"/>
          </a:xfrm>
        </p:grpSpPr>
        <p:sp>
          <p:nvSpPr>
            <p:cNvPr id="50" name="Freeform 49"/>
            <p:cNvSpPr/>
            <p:nvPr/>
          </p:nvSpPr>
          <p:spPr>
            <a:xfrm>
              <a:off x="228606" y="1691638"/>
              <a:ext cx="8686799" cy="1297669"/>
            </a:xfrm>
            <a:custGeom>
              <a:avLst/>
              <a:gdLst>
                <a:gd name="connsiteX0" fmla="*/ 0 w 4114800"/>
                <a:gd name="connsiteY0" fmla="*/ 0 h 1306032"/>
                <a:gd name="connsiteX1" fmla="*/ 4114800 w 4114800"/>
                <a:gd name="connsiteY1" fmla="*/ 0 h 1306032"/>
                <a:gd name="connsiteX2" fmla="*/ 4114800 w 4114800"/>
                <a:gd name="connsiteY2" fmla="*/ 1306032 h 1306032"/>
                <a:gd name="connsiteX3" fmla="*/ 0 w 4114800"/>
                <a:gd name="connsiteY3" fmla="*/ 1306032 h 1306032"/>
                <a:gd name="connsiteX4" fmla="*/ 0 w 4114800"/>
                <a:gd name="connsiteY4" fmla="*/ 0 h 130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800" h="1306032">
                  <a:moveTo>
                    <a:pt x="0" y="0"/>
                  </a:moveTo>
                  <a:lnTo>
                    <a:pt x="4114800" y="0"/>
                  </a:lnTo>
                  <a:lnTo>
                    <a:pt x="4114800" y="1306032"/>
                  </a:lnTo>
                  <a:lnTo>
                    <a:pt x="0" y="13060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t" anchorCtr="0">
              <a:noAutofit/>
            </a:bodyPr>
            <a:lstStyle/>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Establish maintenance / curation protocols for DLP with Teachers &amp; Lead Coaches</a:t>
              </a:r>
              <a:endParaRPr lang="en-US" sz="1200" dirty="0">
                <a:solidFill>
                  <a:prstClr val="black">
                    <a:hueOff val="0"/>
                    <a:satOff val="0"/>
                    <a:lumOff val="0"/>
                    <a:alphaOff val="0"/>
                  </a:prstClr>
                </a:solidFill>
              </a:endParaRP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Hold Work Sessions with teachers around using and contributing to DLP</a:t>
              </a:r>
            </a:p>
            <a:p>
              <a:pPr marL="171450" lvl="1" indent="-171450" defTabSz="889000">
                <a:lnSpc>
                  <a:spcPct val="90000"/>
                </a:lnSpc>
                <a:spcBef>
                  <a:spcPct val="0"/>
                </a:spcBef>
                <a:spcAft>
                  <a:spcPct val="15000"/>
                </a:spcAft>
                <a:buFont typeface="Arial" panose="020B0604020202020204" pitchFamily="34" charset="0"/>
                <a:buChar char="•"/>
              </a:pPr>
              <a:r>
                <a:rPr lang="en-US" sz="1200" dirty="0" smtClean="0">
                  <a:solidFill>
                    <a:prstClr val="black">
                      <a:hueOff val="0"/>
                      <a:satOff val="0"/>
                      <a:lumOff val="0"/>
                      <a:alphaOff val="0"/>
                    </a:prstClr>
                  </a:solidFill>
                </a:rPr>
                <a:t>Plan for Summer / Fall DLP PD sessions</a:t>
              </a:r>
            </a:p>
          </p:txBody>
        </p:sp>
        <p:grpSp>
          <p:nvGrpSpPr>
            <p:cNvPr id="51" name="Group 50"/>
            <p:cNvGrpSpPr/>
            <p:nvPr/>
          </p:nvGrpSpPr>
          <p:grpSpPr>
            <a:xfrm>
              <a:off x="228588" y="1280160"/>
              <a:ext cx="8686804" cy="365760"/>
              <a:chOff x="228588" y="1280160"/>
              <a:chExt cx="8686804" cy="365760"/>
            </a:xfrm>
          </p:grpSpPr>
          <p:sp>
            <p:nvSpPr>
              <p:cNvPr id="52" name="Straight Connector 51"/>
              <p:cNvSpPr/>
              <p:nvPr/>
            </p:nvSpPr>
            <p:spPr>
              <a:xfrm>
                <a:off x="228588" y="1645920"/>
                <a:ext cx="8686800" cy="0"/>
              </a:xfrm>
              <a:prstGeom prst="line">
                <a:avLst/>
              </a:prstGeom>
              <a:ln w="12700"/>
            </p:spPr>
            <p:style>
              <a:lnRef idx="3">
                <a:schemeClr val="accent6"/>
              </a:lnRef>
              <a:fillRef idx="0">
                <a:schemeClr val="accent6"/>
              </a:fillRef>
              <a:effectRef idx="2">
                <a:schemeClr val="accent6"/>
              </a:effectRef>
              <a:fontRef idx="minor">
                <a:schemeClr val="tx1"/>
              </a:fontRef>
            </p:style>
          </p:sp>
          <p:sp>
            <p:nvSpPr>
              <p:cNvPr id="53" name="Freeform 52"/>
              <p:cNvSpPr/>
              <p:nvPr/>
            </p:nvSpPr>
            <p:spPr>
              <a:xfrm>
                <a:off x="228592" y="1280160"/>
                <a:ext cx="8686800" cy="292608"/>
              </a:xfrm>
              <a:custGeom>
                <a:avLst/>
                <a:gdLst>
                  <a:gd name="connsiteX0" fmla="*/ 108841 w 1069848"/>
                  <a:gd name="connsiteY0" fmla="*/ 0 h 652918"/>
                  <a:gd name="connsiteX1" fmla="*/ 961007 w 1069848"/>
                  <a:gd name="connsiteY1" fmla="*/ 0 h 652918"/>
                  <a:gd name="connsiteX2" fmla="*/ 1069848 w 1069848"/>
                  <a:gd name="connsiteY2" fmla="*/ 108841 h 652918"/>
                  <a:gd name="connsiteX3" fmla="*/ 1069848 w 1069848"/>
                  <a:gd name="connsiteY3" fmla="*/ 652918 h 652918"/>
                  <a:gd name="connsiteX4" fmla="*/ 1069848 w 1069848"/>
                  <a:gd name="connsiteY4" fmla="*/ 652918 h 652918"/>
                  <a:gd name="connsiteX5" fmla="*/ 0 w 1069848"/>
                  <a:gd name="connsiteY5" fmla="*/ 652918 h 652918"/>
                  <a:gd name="connsiteX6" fmla="*/ 0 w 1069848"/>
                  <a:gd name="connsiteY6" fmla="*/ 652918 h 652918"/>
                  <a:gd name="connsiteX7" fmla="*/ 0 w 1069848"/>
                  <a:gd name="connsiteY7" fmla="*/ 108841 h 652918"/>
                  <a:gd name="connsiteX8" fmla="*/ 108841 w 1069848"/>
                  <a:gd name="connsiteY8" fmla="*/ 0 h 65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48" h="652918">
                    <a:moveTo>
                      <a:pt x="108841" y="0"/>
                    </a:moveTo>
                    <a:lnTo>
                      <a:pt x="961007" y="0"/>
                    </a:lnTo>
                    <a:cubicBezTo>
                      <a:pt x="1021118" y="0"/>
                      <a:pt x="1069848" y="48730"/>
                      <a:pt x="1069848" y="108841"/>
                    </a:cubicBezTo>
                    <a:lnTo>
                      <a:pt x="1069848" y="652918"/>
                    </a:lnTo>
                    <a:lnTo>
                      <a:pt x="1069848" y="652918"/>
                    </a:lnTo>
                    <a:lnTo>
                      <a:pt x="0" y="652918"/>
                    </a:lnTo>
                    <a:lnTo>
                      <a:pt x="0" y="652918"/>
                    </a:lnTo>
                    <a:lnTo>
                      <a:pt x="0" y="108841"/>
                    </a:lnTo>
                    <a:cubicBezTo>
                      <a:pt x="0" y="48730"/>
                      <a:pt x="48730" y="0"/>
                      <a:pt x="108841" y="0"/>
                    </a:cubicBezTo>
                    <a:close/>
                  </a:path>
                </a:pathLst>
              </a:custGeom>
              <a:solidFill>
                <a:schemeClr val="accent6"/>
              </a:solidFill>
              <a:ln/>
            </p:spPr>
            <p:style>
              <a:lnRef idx="1">
                <a:schemeClr val="accent6"/>
              </a:lnRef>
              <a:fillRef idx="3">
                <a:schemeClr val="accent6"/>
              </a:fillRef>
              <a:effectRef idx="2">
                <a:schemeClr val="accent6"/>
              </a:effectRef>
              <a:fontRef idx="minor">
                <a:schemeClr val="lt1"/>
              </a:fontRef>
            </p:style>
            <p:txBody>
              <a:bodyPr spcFirstLastPara="0" vert="horz" wrap="square" lIns="69979" tIns="69979" rIns="69979" bIns="38100" numCol="1" spcCol="1270" anchor="ctr" anchorCtr="0">
                <a:noAutofit/>
              </a:bodyPr>
              <a:lstStyle/>
              <a:p>
                <a:pPr algn="ctr" defTabSz="889000">
                  <a:lnSpc>
                    <a:spcPct val="90000"/>
                  </a:lnSpc>
                  <a:spcBef>
                    <a:spcPct val="0"/>
                  </a:spcBef>
                  <a:spcAft>
                    <a:spcPct val="35000"/>
                  </a:spcAft>
                </a:pPr>
                <a:r>
                  <a:rPr lang="en-US" dirty="0" smtClean="0">
                    <a:solidFill>
                      <a:prstClr val="white"/>
                    </a:solidFill>
                  </a:rPr>
                  <a:t>Next Steps</a:t>
                </a:r>
                <a:endParaRPr lang="en-US" dirty="0">
                  <a:solidFill>
                    <a:prstClr val="white"/>
                  </a:solidFill>
                </a:endParaRPr>
              </a:p>
            </p:txBody>
          </p:sp>
        </p:grpSp>
      </p:grpSp>
      <p:pic>
        <p:nvPicPr>
          <p:cNvPr id="2" name="Picture 1"/>
          <p:cNvPicPr>
            <a:picLocks noChangeAspect="1"/>
          </p:cNvPicPr>
          <p:nvPr/>
        </p:nvPicPr>
        <p:blipFill>
          <a:blip r:embed="rId3"/>
          <a:stretch>
            <a:fillRect/>
          </a:stretch>
        </p:blipFill>
        <p:spPr>
          <a:xfrm>
            <a:off x="5497389" y="1794976"/>
            <a:ext cx="3382906" cy="2033343"/>
          </a:xfrm>
          <a:prstGeom prst="rect">
            <a:avLst/>
          </a:prstGeom>
        </p:spPr>
      </p:pic>
      <p:pic>
        <p:nvPicPr>
          <p:cNvPr id="3" name="Picture 2"/>
          <p:cNvPicPr>
            <a:picLocks noChangeAspect="1"/>
          </p:cNvPicPr>
          <p:nvPr/>
        </p:nvPicPr>
        <p:blipFill>
          <a:blip r:embed="rId4"/>
          <a:stretch>
            <a:fillRect/>
          </a:stretch>
        </p:blipFill>
        <p:spPr>
          <a:xfrm>
            <a:off x="5497389" y="3889272"/>
            <a:ext cx="3381161" cy="2032293"/>
          </a:xfrm>
          <a:prstGeom prst="rect">
            <a:avLst/>
          </a:prstGeom>
        </p:spPr>
      </p:pic>
      <p:graphicFrame>
        <p:nvGraphicFramePr>
          <p:cNvPr id="28" name="Chart 27"/>
          <p:cNvGraphicFramePr>
            <a:graphicFrameLocks/>
          </p:cNvGraphicFramePr>
          <p:nvPr>
            <p:extLst>
              <p:ext uri="{D42A27DB-BD31-4B8C-83A1-F6EECF244321}">
                <p14:modId xmlns:p14="http://schemas.microsoft.com/office/powerpoint/2010/main" val="1054508189"/>
              </p:ext>
            </p:extLst>
          </p:nvPr>
        </p:nvGraphicFramePr>
        <p:xfrm>
          <a:off x="4216893" y="4747459"/>
          <a:ext cx="1685848" cy="190598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00378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9.0&quot;&gt;&lt;object type=&quot;1&quot; unique_id=&quot;10001&quot;&gt;&lt;object type=&quot;8&quot; unique_id=&quot;10002&quot;&gt;&lt;/object&gt;&lt;object type=&quot;2&quot; unique_id=&quot;10003&quot;&gt;&lt;object type=&quot;3&quot; unique_id=&quot;13081&quot;&gt;&lt;property id=&quot;20148&quot; value=&quot;5&quot;/&gt;&lt;property id=&quot;20300&quot; value=&quot;Slide 1&quot;/&gt;&lt;property id=&quot;20307&quot; value=&quot;268&quot;/&gt;&lt;/object&gt;&lt;object type=&quot;3&quot; unique_id=&quot;13450&quot;&gt;&lt;property id=&quot;20148&quot; value=&quot;5&quot;/&gt;&lt;property id=&quot;20300&quot; value=&quot;Slide 22&quot;/&gt;&lt;property id=&quot;20307&quot; value=&quot;291&quot;/&gt;&lt;/object&gt;&lt;object type=&quot;3&quot; unique_id=&quot;82105&quot;&gt;&lt;property id=&quot;20148&quot; value=&quot;5&quot;/&gt;&lt;property id=&quot;20300&quot; value=&quot;Slide 4&quot;/&gt;&lt;property id=&quot;20307&quot; value=&quot;326&quot;/&gt;&lt;/object&gt;&lt;object type=&quot;3&quot; unique_id=&quot;82193&quot;&gt;&lt;property id=&quot;20148&quot; value=&quot;5&quot;/&gt;&lt;property id=&quot;20300&quot; value=&quot;Slide 5&quot;/&gt;&lt;property id=&quot;20307&quot; value=&quot;328&quot;/&gt;&lt;/object&gt;&lt;object type=&quot;3&quot; unique_id=&quot;82899&quot;&gt;&lt;property id=&quot;20148&quot; value=&quot;5&quot;/&gt;&lt;property id=&quot;20300&quot; value=&quot;Slide 3&quot;/&gt;&lt;property id=&quot;20307&quot; value=&quot;338&quot;/&gt;&lt;/object&gt;&lt;object type=&quot;3&quot; unique_id=&quot;83248&quot;&gt;&lt;property id=&quot;20148&quot; value=&quot;5&quot;/&gt;&lt;property id=&quot;20300&quot; value=&quot;Slide 6&quot;/&gt;&lt;property id=&quot;20307&quot; value=&quot;341&quot;/&gt;&lt;/object&gt;&lt;object type=&quot;3&quot; unique_id=&quot;83249&quot;&gt;&lt;property id=&quot;20148&quot; value=&quot;5&quot;/&gt;&lt;property id=&quot;20300&quot; value=&quot;Slide 8 - &amp;quot;Division SIP Assignments&amp;quot;&quot;/&gt;&lt;property id=&quot;20307&quot; value=&quot;353&quot;/&gt;&lt;/object&gt;&lt;object type=&quot;3&quot; unique_id=&quot;83252&quot;&gt;&lt;property id=&quot;20148&quot; value=&quot;5&quot;/&gt;&lt;property id=&quot;20300&quot; value=&quot;Slide 12&quot;/&gt;&lt;property id=&quot;20307&quot; value=&quot;344&quot;/&gt;&lt;/object&gt;&lt;object type=&quot;3&quot; unique_id=&quot;83253&quot;&gt;&lt;property id=&quot;20148&quot; value=&quot;5&quot;/&gt;&lt;property id=&quot;20300&quot; value=&quot;Slide 13&quot;/&gt;&lt;property id=&quot;20307&quot; value=&quot;345&quot;/&gt;&lt;/object&gt;&lt;object type=&quot;3&quot; unique_id=&quot;83254&quot;&gt;&lt;property id=&quot;20148&quot; value=&quot;5&quot;/&gt;&lt;property id=&quot;20300&quot; value=&quot;Slide 14&quot;/&gt;&lt;property id=&quot;20307&quot; value=&quot;346&quot;/&gt;&lt;/object&gt;&lt;object type=&quot;3&quot; unique_id=&quot;83255&quot;&gt;&lt;property id=&quot;20148&quot; value=&quot;5&quot;/&gt;&lt;property id=&quot;20300&quot; value=&quot;Slide 15&quot;/&gt;&lt;property id=&quot;20307&quot; value=&quot;347&quot;/&gt;&lt;/object&gt;&lt;object type=&quot;3&quot; unique_id=&quot;83257&quot;&gt;&lt;property id=&quot;20148&quot; value=&quot;5&quot;/&gt;&lt;property id=&quot;20300&quot; value=&quot;Slide 17&quot;/&gt;&lt;property id=&quot;20307&quot; value=&quot;349&quot;/&gt;&lt;/object&gt;&lt;object type=&quot;3&quot; unique_id=&quot;83258&quot;&gt;&lt;property id=&quot;20148&quot; value=&quot;5&quot;/&gt;&lt;property id=&quot;20300&quot; value=&quot;Slide 18&quot;/&gt;&lt;property id=&quot;20307&quot; value=&quot;350&quot;/&gt;&lt;/object&gt;&lt;object type=&quot;3&quot; unique_id=&quot;83259&quot;&gt;&lt;property id=&quot;20148&quot; value=&quot;5&quot;/&gt;&lt;property id=&quot;20300&quot; value=&quot;Slide 19&quot;/&gt;&lt;property id=&quot;20307&quot; value=&quot;351&quot;/&gt;&lt;/object&gt;&lt;object type=&quot;3&quot; unique_id=&quot;83260&quot;&gt;&lt;property id=&quot;20148&quot; value=&quot;5&quot;/&gt;&lt;property id=&quot;20300&quot; value=&quot;Slide 20&quot;/&gt;&lt;property id=&quot;20307&quot; value=&quot;352&quot;/&gt;&lt;/object&gt;&lt;object type=&quot;3&quot; unique_id=&quot;84162&quot;&gt;&lt;property id=&quot;20148&quot; value=&quot;5&quot;/&gt;&lt;property id=&quot;20300&quot; value=&quot;Slide 11&quot;/&gt;&lt;property id=&quot;20307&quot; value=&quot;356&quot;/&gt;&lt;/object&gt;&lt;object type=&quot;3&quot; unique_id=&quot;84163&quot;&gt;&lt;property id=&quot;20148&quot; value=&quot;5&quot;/&gt;&lt;property id=&quot;20300&quot; value=&quot;Slide 16&quot;/&gt;&lt;property id=&quot;20307&quot; value=&quot;359&quot;/&gt;&lt;/object&gt;&lt;object type=&quot;3&quot; unique_id=&quot;84250&quot;&gt;&lt;property id=&quot;20148&quot; value=&quot;5&quot;/&gt;&lt;property id=&quot;20300&quot; value=&quot;Slide 9&quot;/&gt;&lt;property id=&quot;20307&quot; value=&quot;360&quot;/&gt;&lt;/object&gt;&lt;object type=&quot;3&quot; unique_id=&quot;84371&quot;&gt;&lt;property id=&quot;20148&quot; value=&quot;5&quot;/&gt;&lt;property id=&quot;20300&quot; value=&quot;Slide 2 - &amp;quot;Division Strategic Improvement Plan (Board Priorities) Reporting Cycle&amp;quot;&quot;/&gt;&lt;property id=&quot;20307&quot; value=&quot;361&quot;/&gt;&lt;/object&gt;&lt;object type=&quot;3&quot; unique_id=&quot;84597&quot;&gt;&lt;property id=&quot;20148&quot; value=&quot;5&quot;/&gt;&lt;property id=&quot;20300&quot; value=&quot;Slide 7&quot;/&gt;&lt;property id=&quot;20307&quot; value=&quot;363&quot;/&gt;&lt;/object&gt;&lt;object type=&quot;3&quot; unique_id=&quot;84598&quot;&gt;&lt;property id=&quot;20148&quot; value=&quot;5&quot;/&gt;&lt;property id=&quot;20300&quot; value=&quot;Slide 10 - &amp;quot;Blackboard DLP Resources&amp;quot;&quot;/&gt;&lt;property id=&quot;20307&quot; value=&quot;364&quot;/&gt;&lt;/object&gt;&lt;object type=&quot;3&quot; unique_id=&quot;84816&quot;&gt;&lt;property id=&quot;20148&quot; value=&quot;5&quot;/&gt;&lt;property id=&quot;20300&quot; value=&quot;Slide 21&quot;/&gt;&lt;property id=&quot;20307&quot; value=&quot;368&quot;/&gt;&lt;/object&gt;&lt;/object&gt;&lt;/object&gt;&lt;/database&gt;"/>
  <p:tag name="SECTOMILLISECCONVERTED"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4047</TotalTime>
  <Words>3213</Words>
  <Application>Microsoft Office PowerPoint</Application>
  <PresentationFormat>On-screen Show (4:3)</PresentationFormat>
  <Paragraphs>434</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Times New Roman</vt:lpstr>
      <vt:lpstr>Wingdings</vt:lpstr>
      <vt:lpstr>Office Theme</vt:lpstr>
      <vt:lpstr>PowerPoint Presentation</vt:lpstr>
      <vt:lpstr>Division Strategic Improvement Plan (Board Priorities) Reporting Cycle</vt:lpstr>
      <vt:lpstr>PowerPoint Presentation</vt:lpstr>
      <vt:lpstr>PowerPoint Presentation</vt:lpstr>
      <vt:lpstr>PowerPoint Presentation</vt:lpstr>
      <vt:lpstr>PowerPoint Presentation</vt:lpstr>
      <vt:lpstr>PowerPoint Presentation</vt:lpstr>
      <vt:lpstr>Division SIP Assignments</vt:lpstr>
      <vt:lpstr>PowerPoint Presentation</vt:lpstr>
      <vt:lpstr>Blackboard DLP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Albemarle County Public Schools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Connecting with Horizon 2020</dc:title>
  <dc:creator>Charlie Price</dc:creator>
  <cp:lastModifiedBy>Charlie Price</cp:lastModifiedBy>
  <cp:revision>307</cp:revision>
  <cp:lastPrinted>2014-12-10T17:51:37Z</cp:lastPrinted>
  <dcterms:created xsi:type="dcterms:W3CDTF">2014-10-28T19:44:36Z</dcterms:created>
  <dcterms:modified xsi:type="dcterms:W3CDTF">2014-12-11T18:54:37Z</dcterms:modified>
</cp:coreProperties>
</file>